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slides/slide79.xml" ContentType="application/vnd.openxmlformats-officedocument.presentationml.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90" r:id="rId3"/>
    <p:sldId id="291" r:id="rId4"/>
    <p:sldId id="292" r:id="rId5"/>
    <p:sldId id="293" r:id="rId6"/>
    <p:sldId id="294" r:id="rId7"/>
    <p:sldId id="295" r:id="rId8"/>
    <p:sldId id="296" r:id="rId9"/>
    <p:sldId id="297" r:id="rId10"/>
    <p:sldId id="298" r:id="rId11"/>
    <p:sldId id="316" r:id="rId12"/>
    <p:sldId id="317" r:id="rId13"/>
    <p:sldId id="318" r:id="rId14"/>
    <p:sldId id="319" r:id="rId15"/>
    <p:sldId id="267" r:id="rId16"/>
    <p:sldId id="358" r:id="rId17"/>
    <p:sldId id="347" r:id="rId18"/>
    <p:sldId id="348" r:id="rId19"/>
    <p:sldId id="349" r:id="rId20"/>
    <p:sldId id="350" r:id="rId21"/>
    <p:sldId id="351" r:id="rId22"/>
    <p:sldId id="352" r:id="rId23"/>
    <p:sldId id="353" r:id="rId24"/>
    <p:sldId id="354" r:id="rId25"/>
    <p:sldId id="355" r:id="rId26"/>
    <p:sldId id="356" r:id="rId27"/>
    <p:sldId id="357" r:id="rId28"/>
    <p:sldId id="359" r:id="rId29"/>
    <p:sldId id="320" r:id="rId30"/>
    <p:sldId id="321" r:id="rId31"/>
    <p:sldId id="322" r:id="rId32"/>
    <p:sldId id="323" r:id="rId33"/>
    <p:sldId id="329" r:id="rId34"/>
    <p:sldId id="330" r:id="rId35"/>
    <p:sldId id="331" r:id="rId36"/>
    <p:sldId id="332" r:id="rId37"/>
    <p:sldId id="334" r:id="rId38"/>
    <p:sldId id="333" r:id="rId39"/>
    <p:sldId id="335" r:id="rId40"/>
    <p:sldId id="380" r:id="rId41"/>
    <p:sldId id="373" r:id="rId42"/>
    <p:sldId id="374" r:id="rId43"/>
    <p:sldId id="375" r:id="rId44"/>
    <p:sldId id="376" r:id="rId45"/>
    <p:sldId id="377" r:id="rId46"/>
    <p:sldId id="379" r:id="rId47"/>
    <p:sldId id="384" r:id="rId48"/>
    <p:sldId id="378" r:id="rId49"/>
    <p:sldId id="381" r:id="rId50"/>
    <p:sldId id="382" r:id="rId51"/>
    <p:sldId id="383" r:id="rId52"/>
    <p:sldId id="336" r:id="rId53"/>
    <p:sldId id="337" r:id="rId54"/>
    <p:sldId id="338" r:id="rId55"/>
    <p:sldId id="339" r:id="rId56"/>
    <p:sldId id="340" r:id="rId57"/>
    <p:sldId id="342" r:id="rId58"/>
    <p:sldId id="343" r:id="rId59"/>
    <p:sldId id="344" r:id="rId60"/>
    <p:sldId id="345" r:id="rId61"/>
    <p:sldId id="346" r:id="rId62"/>
    <p:sldId id="306" r:id="rId63"/>
    <p:sldId id="269" r:id="rId64"/>
    <p:sldId id="270" r:id="rId65"/>
    <p:sldId id="271" r:id="rId66"/>
    <p:sldId id="272" r:id="rId67"/>
    <p:sldId id="274" r:id="rId68"/>
    <p:sldId id="275" r:id="rId69"/>
    <p:sldId id="276" r:id="rId70"/>
    <p:sldId id="360" r:id="rId71"/>
    <p:sldId id="315" r:id="rId72"/>
    <p:sldId id="361" r:id="rId73"/>
    <p:sldId id="362" r:id="rId74"/>
    <p:sldId id="363" r:id="rId75"/>
    <p:sldId id="365" r:id="rId76"/>
    <p:sldId id="364" r:id="rId77"/>
    <p:sldId id="366" r:id="rId78"/>
    <p:sldId id="367" r:id="rId79"/>
    <p:sldId id="369" r:id="rId80"/>
    <p:sldId id="370" r:id="rId81"/>
    <p:sldId id="372" r:id="rId82"/>
    <p:sldId id="385" r:id="rId83"/>
    <p:sldId id="386" r:id="rId84"/>
    <p:sldId id="387" r:id="rId85"/>
    <p:sldId id="388" r:id="rId8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852A"/>
    <a:srgbClr val="C64339"/>
    <a:srgbClr val="41719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82" d="100"/>
          <a:sy n="82" d="100"/>
        </p:scale>
        <p:origin x="-102" y="-35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1064E-EF54-4564-8605-9DB5EEE1FC94}" type="datetimeFigureOut">
              <a:rPr lang="de-DE" smtClean="0"/>
              <a:pPr/>
              <a:t>12.11.2017</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709AEC-394E-4659-8DA6-2C1EE6E7145B}" type="slidenum">
              <a:rPr lang="de-DE" smtClean="0"/>
              <a:pPr/>
              <a:t>‹#›</a:t>
            </a:fld>
            <a:endParaRPr lang="de-DE"/>
          </a:p>
        </p:txBody>
      </p:sp>
    </p:spTree>
    <p:extLst>
      <p:ext uri="{BB962C8B-B14F-4D97-AF65-F5344CB8AC3E}">
        <p14:creationId xmlns:p14="http://schemas.microsoft.com/office/powerpoint/2010/main" xmlns="" val="20765937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986C5-3A6B-4BD2-90C7-DC5FCEC8B93A}" type="slidenum">
              <a:rPr lang="en-US" altLang="de-DE"/>
              <a:pPr/>
              <a:t>17</a:t>
            </a:fld>
            <a:endParaRPr lang="en-US" altLang="de-DE"/>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xmlns="" val="489816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E7C1B399-05CF-46E8-989A-7259D9E81F40}" type="slidenum">
              <a:rPr lang="en-US" altLang="de-DE" sz="1200">
                <a:latin typeface="Times" panose="02020603050405020304" pitchFamily="18" charset="0"/>
              </a:rPr>
              <a:pPr/>
              <a:t>49</a:t>
            </a:fld>
            <a:endParaRPr lang="en-US" altLang="de-DE" sz="1200">
              <a:latin typeface="Times" panose="02020603050405020304" pitchFamily="18" charset="0"/>
            </a:endParaRPr>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de-DE" altLang="de-DE" smtClean="0">
              <a:latin typeface="Times" panose="02020603050405020304" pitchFamily="18" charset="0"/>
            </a:endParaRPr>
          </a:p>
        </p:txBody>
      </p:sp>
    </p:spTree>
    <p:extLst>
      <p:ext uri="{BB962C8B-B14F-4D97-AF65-F5344CB8AC3E}">
        <p14:creationId xmlns:p14="http://schemas.microsoft.com/office/powerpoint/2010/main" xmlns="" val="1260469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4" name="Rectangle 1"/>
          <p:cNvSpPr txBox="1">
            <a:spLocks noGrp="1" noRot="1" noChangeAspect="1" noChangeArrowheads="1" noTextEdit="1"/>
          </p:cNvSpPr>
          <p:nvPr>
            <p:ph type="sldImg"/>
          </p:nvPr>
        </p:nvSpPr>
        <p:spPr>
          <a:xfrm>
            <a:off x="822325" y="1006475"/>
            <a:ext cx="6126163" cy="3446463"/>
          </a:xfrm>
          <a:solidFill>
            <a:srgbClr val="FFFFFF"/>
          </a:solidFill>
          <a:ln>
            <a:solidFill>
              <a:srgbClr val="000000"/>
            </a:solidFill>
            <a:miter lim="800000"/>
            <a:headEnd/>
            <a:tailEnd/>
          </a:ln>
          <a:extLst>
            <a:ext uri="{AF507438-7753-43E0-B8FC-AC1667EBCBE1}">
              <a14:hiddenEffects xmlns:a14="http://schemas.microsoft.com/office/drawing/2010/main" xmlns="">
                <a:effectLst>
                  <a:outerShdw dist="35921" dir="2700000" algn="ctr" rotWithShape="0">
                    <a:srgbClr val="808080"/>
                  </a:outerShdw>
                </a:effectLst>
              </a14:hiddenEffects>
            </a:ext>
          </a:extLst>
        </p:spPr>
      </p:sp>
      <p:sp>
        <p:nvSpPr>
          <p:cNvPr id="8195" name="Rectangle 2"/>
          <p:cNvSpPr txBox="1">
            <a:spLocks noGrp="1" noChangeArrowheads="1"/>
          </p:cNvSpPr>
          <p:nvPr>
            <p:ph type="body" idx="1"/>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endParaRPr lang="de-DE" altLang="de-DE" smtClean="0"/>
          </a:p>
        </p:txBody>
      </p:sp>
    </p:spTree>
    <p:extLst>
      <p:ext uri="{BB962C8B-B14F-4D97-AF65-F5344CB8AC3E}">
        <p14:creationId xmlns:p14="http://schemas.microsoft.com/office/powerpoint/2010/main" xmlns="" val="1566113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42"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10243"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Structural dynamics of fluorescently labeled microtubules in living cells.</a:t>
            </a:r>
            <a:r>
              <a:rPr lang="en-GB" altLang="de-DE" smtClean="0">
                <a:latin typeface="Arial" panose="020B0604020202020204" pitchFamily="34" charset="0"/>
                <a:ea typeface="msgothic" charset="0"/>
                <a:cs typeface="msgothic" charset="0"/>
              </a:rPr>
              <a:t> (A) Fluorescence micrograph of a Cos7 cell expressing EGFP-labeled microtubules that frequently display sinusoidal shapes (arrowheads) at their ends, which is where they hit end-on at the cell periphery (white line indicates cell periphery). (B) Time sequence (left to right; 5 s between images) showing one microtubule from A at higher magnification as it buckles into a sinusoidal shape when it hits the cell edge (Video 1). Bar, 5 μm. Video 1 is available at http://www.jcb.org/cgi/content/full/jcb.200601060/DC1.</a:t>
            </a:r>
          </a:p>
        </p:txBody>
      </p:sp>
    </p:spTree>
    <p:extLst>
      <p:ext uri="{BB962C8B-B14F-4D97-AF65-F5344CB8AC3E}">
        <p14:creationId xmlns:p14="http://schemas.microsoft.com/office/powerpoint/2010/main" xmlns="" val="3283320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290"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12291"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Deformation response of initially straight microtubules compressively loaded by a microneedle.</a:t>
            </a:r>
            <a:r>
              <a:rPr lang="en-GB" altLang="de-DE" smtClean="0">
                <a:latin typeface="Arial" panose="020B0604020202020204" pitchFamily="34" charset="0"/>
                <a:ea typeface="msgothic" charset="0"/>
                <a:cs typeface="msgothic" charset="0"/>
              </a:rPr>
              <a:t> (A) To determine if microtubules in cells buckle into short-wavelength shapes when artificially compressed by an exogenous force, we used a fine glass microneedle to push on initially straight microtubules at the cell periphery (white dot, needle tip position; gray lines, needle outline) Bar, 10 μm. (B) Time sequence of the microtubule in A compressed by the needle as it is moved from top to bottom (left to right; 1.1 s between images; Video 3). The microtubule buckles into a sinusoidal shape similar to that of naturally buckling microtubules. (C) The wavelength of microtubules buckled by the needle is the same as that of microtubules buckled as they polymerize into the cell cortex and that of microtubule buckling caused by actomyosin contractility in beating cardiac myocytes. When the actin cytoskeleton was disrupted in Cos7 cells treated with cytochalasin D, the wavelength of both naturally buckled and needle-buckled microtubules increased. MTs, microtubules. Error bars are ± SD. Video 3 is available at http://www.jcb.org/cgi/content/full/jcb.200601060/DC1.</a:t>
            </a:r>
          </a:p>
        </p:txBody>
      </p:sp>
    </p:spTree>
    <p:extLst>
      <p:ext uri="{BB962C8B-B14F-4D97-AF65-F5344CB8AC3E}">
        <p14:creationId xmlns:p14="http://schemas.microsoft.com/office/powerpoint/2010/main" xmlns="" val="2558263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338"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14339"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Microtubule buckling caused by cell contractility.</a:t>
            </a:r>
            <a:r>
              <a:rPr lang="en-GB" altLang="de-DE" smtClean="0">
                <a:latin typeface="Arial" panose="020B0604020202020204" pitchFamily="34" charset="0"/>
                <a:ea typeface="msgothic" charset="0"/>
                <a:cs typeface="msgothic" charset="0"/>
              </a:rPr>
              <a:t> (A) Fluorescence micrograph of a capillary cell expressing EGFP-tubulin and low and high (inset) magnification showing that microtubule buckling occurs throughout the cytoplasm with similar short-wavelength forms as observed at the periphery. (B) Time sequence of a movie of the cell shown in A, with a single microtubule highlighted in orange for clarity, demonstrated that high curvature buckling occurs in localized regions separated by straight regions of the same microtubule. Bars, 5 μm. Video 8. Video 8 is available at http://www.jcb.org/cgi/content/full/jcb.200601060/DC1.</a:t>
            </a:r>
          </a:p>
        </p:txBody>
      </p:sp>
    </p:spTree>
    <p:extLst>
      <p:ext uri="{BB962C8B-B14F-4D97-AF65-F5344CB8AC3E}">
        <p14:creationId xmlns:p14="http://schemas.microsoft.com/office/powerpoint/2010/main" xmlns="" val="245317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6"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16387"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Periodic microtubule buckling caused by contractile beating of heart cells.</a:t>
            </a:r>
            <a:r>
              <a:rPr lang="en-GB" altLang="de-DE" smtClean="0">
                <a:latin typeface="Arial" panose="020B0604020202020204" pitchFamily="34" charset="0"/>
                <a:ea typeface="msgothic" charset="0"/>
                <a:cs typeface="msgothic" charset="0"/>
              </a:rPr>
              <a:t> (A) Time sequence of a microtubule buckling in a beating cardiac myocyte. The microtubule can be seen to buckle and unbuckle successively three times (Video 5). (B) Time sequence of a microtubule buckling and unbuckling in a beating cardiac myocyte, while neighboring microtubules remain straight. The microtubule buckles in a specific spot in each of the successive buckling events (Video 6). (C) Fourier mode analysis of the microtubule shown in B demonstrates that the amplitude of the bending on wavelengths of ∼3 μm shows periodic spikes caused by periodic buckling of the microtubule under successive contractile beats. The amplitude of this periodic buckling decreases with time as the intensity of the contractile force decreases with time because of photodamage. Bars, 3 μm. Videos 5 and 6 are available at http://www.jcb.org/cgi/content/full/jcb.200601060/DC1.</a:t>
            </a:r>
          </a:p>
        </p:txBody>
      </p:sp>
    </p:spTree>
    <p:extLst>
      <p:ext uri="{BB962C8B-B14F-4D97-AF65-F5344CB8AC3E}">
        <p14:creationId xmlns:p14="http://schemas.microsoft.com/office/powerpoint/2010/main" xmlns="" val="2896396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18435"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Macroscopic buckling with a plastic rod.</a:t>
            </a:r>
            <a:r>
              <a:rPr lang="en-GB" altLang="de-DE" smtClean="0">
                <a:latin typeface="Arial" panose="020B0604020202020204" pitchFamily="34" charset="0"/>
                <a:ea typeface="msgothic" charset="0"/>
                <a:cs typeface="msgothic" charset="0"/>
              </a:rPr>
              <a:t> (A) When a thin (∼0.2-mm-diam) plastic rod was compressed in a 1-cm-wide rectangular chamber filled with water it underwent classic long-wavelength Euler buckling. (B) When this experiment was repeated with a rod embedded in an elastic gelatin network, short wavelength buckling (λ = 1.1 cm) was observed. (C) A local region of the gelatin network was first disrupted by overcompression of the rod. When the rod was subsequently released and then compressed again, local short-wavelength buckling was limited to this same disrupted region, even while the rest of the rod remained straight. (D) When this experiment was repeated with plastic rods of differing stiffness, there was good agreement with theory in all cases (top right data points). The data from microtubules buckled because of exogenous forces, polymerization forces, and actomyosin contractile forces also show good agreement with this theory (bottom left data points). Vertical error bars are ± SD. Horizontal error bars (bottom left cell MT data) are an estimate of the uncertainty in MT bending rigidity.</a:t>
            </a:r>
          </a:p>
        </p:txBody>
      </p:sp>
    </p:spTree>
    <p:extLst>
      <p:ext uri="{BB962C8B-B14F-4D97-AF65-F5344CB8AC3E}">
        <p14:creationId xmlns:p14="http://schemas.microsoft.com/office/powerpoint/2010/main" xmlns="" val="11401607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20483"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Decay of transmission of the compressive force.</a:t>
            </a:r>
            <a:r>
              <a:rPr lang="en-GB" altLang="de-DE" smtClean="0">
                <a:latin typeface="Arial" panose="020B0604020202020204" pitchFamily="34" charset="0"/>
                <a:ea typeface="msgothic" charset="0"/>
                <a:cs typeface="msgothic" charset="0"/>
              </a:rPr>
              <a:t> (A) In microtubules compressed by force application at their tips (Figs. 1 and 2), the buckling amplitude decays along the length of the microtubule, reflecting an attenuation of the compressive force by the surrounding network. (B) Similar behavior was seen in the macroscopic experiments using plastic rods embedded in elastic gelatin.</a:t>
            </a:r>
          </a:p>
        </p:txBody>
      </p:sp>
    </p:spTree>
    <p:extLst>
      <p:ext uri="{BB962C8B-B14F-4D97-AF65-F5344CB8AC3E}">
        <p14:creationId xmlns:p14="http://schemas.microsoft.com/office/powerpoint/2010/main" xmlns="" val="3948075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22531"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z="1400" b="1" smtClean="0">
                <a:latin typeface="Arial" panose="020B0604020202020204" pitchFamily="34" charset="0"/>
                <a:ea typeface="msgothic" charset="0"/>
                <a:cs typeface="msgothic" charset="0"/>
              </a:rPr>
              <a:t>Schematic summarizing how the presence of the surrounding elastic cytoskeleton reinforces microtubules in living cells.</a:t>
            </a:r>
            <a:r>
              <a:rPr lang="en-GB" altLang="de-DE" smtClean="0">
                <a:latin typeface="Arial" panose="020B0604020202020204" pitchFamily="34" charset="0"/>
                <a:ea typeface="msgothic" charset="0"/>
                <a:cs typeface="msgothic" charset="0"/>
              </a:rPr>
              <a:t> Free microtubules in vitro buckle on the large length scale of the filament, at a small critical buckling force. Microtubules in living cells are surrounded by a reinforcing cytoskeleton. This leads to a larger critical force, and buckling on a short wavelength.</a:t>
            </a:r>
          </a:p>
        </p:txBody>
      </p:sp>
    </p:spTree>
    <p:extLst>
      <p:ext uri="{BB962C8B-B14F-4D97-AF65-F5344CB8AC3E}">
        <p14:creationId xmlns:p14="http://schemas.microsoft.com/office/powerpoint/2010/main" xmlns="" val="3498133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anchor="ctr"/>
          <a:lstStyle/>
          <a:p>
            <a:pPr eaLnBrk="1">
              <a:lnSpc>
                <a:spcPct val="93000"/>
              </a:lnSpc>
              <a:buClr>
                <a:srgbClr val="000000"/>
              </a:buClr>
              <a:buSzPct val="45000"/>
              <a:buFont typeface="Wingdings" panose="05000000000000000000" pitchFamily="2" charset="2"/>
              <a:buNone/>
            </a:pPr>
            <a:endParaRPr lang="de-DE" altLang="de-DE"/>
          </a:p>
        </p:txBody>
      </p:sp>
      <p:sp>
        <p:nvSpPr>
          <p:cNvPr id="20483" name="Text Box 2"/>
          <p:cNvSpPr txBox="1">
            <a:spLocks noGrp="1" noChangeArrowheads="1"/>
          </p:cNvSpPr>
          <p:nvPr>
            <p:ph type="body"/>
          </p:nvPr>
        </p:nvSpPr>
        <p:spPr>
          <a:xfrm>
            <a:off x="1185863" y="4787900"/>
            <a:ext cx="5407025" cy="3825875"/>
          </a:xfrm>
          <a:noFill/>
          <a:extLst>
            <a:ext uri="{AF507438-7753-43E0-B8FC-AC1667EBCBE1}">
              <a14:hiddenEffects xmlns:a14="http://schemas.microsoft.com/office/drawing/2010/main" xmlns="">
                <a:effectLst>
                  <a:outerShdw dist="35921" dir="2700000" algn="ctr" rotWithShape="0">
                    <a:srgbClr val="808080"/>
                  </a:outerShdw>
                </a:effectLst>
              </a14:hiddenEffects>
            </a:ext>
          </a:extLst>
        </p:spPr>
        <p:txBody>
          <a:bodyPr/>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de-DE" smtClean="0">
                <a:latin typeface="Arial" panose="020B0604020202020204" pitchFamily="34" charset="0"/>
                <a:ea typeface="msgothic" charset="0"/>
                <a:cs typeface="msgothic" charset="0"/>
              </a:rPr>
              <a:t>Distinct actin filament organizations and their mechanical description. </a:t>
            </a:r>
            <a:r>
              <a:rPr lang="en-GB" altLang="de-DE" i="1" smtClean="0">
                <a:latin typeface="Arial" panose="020B0604020202020204" pitchFamily="34" charset="0"/>
                <a:ea typeface="msgothic" charset="0"/>
                <a:cs typeface="msgothic" charset="0"/>
              </a:rPr>
              <a:t>A</a:t>
            </a:r>
            <a:r>
              <a:rPr lang="en-GB" altLang="de-DE" smtClean="0">
                <a:latin typeface="Arial" panose="020B0604020202020204" pitchFamily="34" charset="0"/>
                <a:ea typeface="msgothic" charset="0"/>
                <a:cs typeface="msgothic" charset="0"/>
              </a:rPr>
              <a:t>: a branched actin network results from the autocatalytic branching activity of the Arp2/3 complex. Activated by nucleation promoting factors, NPFs, the Arp2/3 complex generates a branched network from the side of a preexisting actin filament, called a “primer.” In the presence of capping proteins (+CP), branches are shorter. This yields dense and rigid subnetworks that evolve into an entangled meshwork. The entanglement of filament subnetworks leads to mechanical interactions that are represented by a spring (in red) connecting barycenters (spheres) of adjacent subnetworks. In the absence of capping proteins (−CP), actin filaments grow longer and can either align into an antiparallel organization or bend and coalesce into a parallel bundle. These parallel filaments form stable filopodia-like bundles that act as a solid body. </a:t>
            </a:r>
            <a:r>
              <a:rPr lang="en-GB" altLang="de-DE" i="1" smtClean="0">
                <a:latin typeface="Arial" panose="020B0604020202020204" pitchFamily="34" charset="0"/>
                <a:ea typeface="msgothic" charset="0"/>
                <a:cs typeface="msgothic" charset="0"/>
              </a:rPr>
              <a:t>B</a:t>
            </a:r>
            <a:r>
              <a:rPr lang="en-GB" altLang="de-DE" smtClean="0">
                <a:latin typeface="Arial" panose="020B0604020202020204" pitchFamily="34" charset="0"/>
                <a:ea typeface="msgothic" charset="0"/>
                <a:cs typeface="msgothic" charset="0"/>
              </a:rPr>
              <a:t>: long crosslinkers organize actin filaments into networks. These bonds act as rigid links and control the global elasticity of the actin network depending on their binding kinetics and concentration. </a:t>
            </a:r>
            <a:r>
              <a:rPr lang="en-GB" altLang="de-DE" i="1" smtClean="0">
                <a:latin typeface="Arial" panose="020B0604020202020204" pitchFamily="34" charset="0"/>
                <a:ea typeface="msgothic" charset="0"/>
                <a:cs typeface="msgothic" charset="0"/>
              </a:rPr>
              <a:t>C</a:t>
            </a:r>
            <a:r>
              <a:rPr lang="en-GB" altLang="de-DE" smtClean="0">
                <a:latin typeface="Arial" panose="020B0604020202020204" pitchFamily="34" charset="0"/>
                <a:ea typeface="msgothic" charset="0"/>
                <a:cs typeface="msgothic" charset="0"/>
              </a:rPr>
              <a:t>: short crosslinkers tightly pack unbranched filaments, such as those generated by formins or Ena/VASP proteins, into stiff, straight bundles. </a:t>
            </a:r>
            <a:r>
              <a:rPr lang="en-GB" altLang="de-DE" i="1" smtClean="0">
                <a:latin typeface="Arial" panose="020B0604020202020204" pitchFamily="34" charset="0"/>
                <a:ea typeface="msgothic" charset="0"/>
                <a:cs typeface="msgothic" charset="0"/>
              </a:rPr>
              <a:t>D</a:t>
            </a:r>
            <a:r>
              <a:rPr lang="en-GB" altLang="de-DE" smtClean="0">
                <a:latin typeface="Arial" panose="020B0604020202020204" pitchFamily="34" charset="0"/>
                <a:ea typeface="msgothic" charset="0"/>
                <a:cs typeface="msgothic" charset="0"/>
              </a:rPr>
              <a:t>: molecular motors, myosins, are dynamic links that gather antiparallel filaments into a contractile unit. They act as active springs. On the right, gray diagrams represent mechanical analogs of each molecular structure.</a:t>
            </a:r>
          </a:p>
        </p:txBody>
      </p:sp>
    </p:spTree>
    <p:extLst>
      <p:ext uri="{BB962C8B-B14F-4D97-AF65-F5344CB8AC3E}">
        <p14:creationId xmlns:p14="http://schemas.microsoft.com/office/powerpoint/2010/main" xmlns="" val="2636695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C6B0A2-FA68-4ED1-84CD-45BD366BBCF2}" type="slidenum">
              <a:rPr lang="en-US" altLang="de-DE"/>
              <a:pPr/>
              <a:t>18</a:t>
            </a:fld>
            <a:endParaRPr lang="en-US" altLang="de-DE"/>
          </a:p>
        </p:txBody>
      </p:sp>
      <p:sp>
        <p:nvSpPr>
          <p:cNvPr id="37890" name="Rectangle 2"/>
          <p:cNvSpPr>
            <a:spLocks noGrp="1" noRot="1" noChangeAspect="1" noChangeArrowheads="1" noTextEdit="1"/>
          </p:cNvSpPr>
          <p:nvPr>
            <p:ph type="sldImg"/>
          </p:nvPr>
        </p:nvSpPr>
        <p:spPr>
          <a:ln/>
        </p:spPr>
      </p:sp>
      <p:sp>
        <p:nvSpPr>
          <p:cNvPr id="37891"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xmlns="" val="3745331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946D5C-1C62-44B3-B3F1-9F22530348C2}" type="slidenum">
              <a:rPr lang="en-US" altLang="de-DE"/>
              <a:pPr/>
              <a:t>21</a:t>
            </a:fld>
            <a:endParaRPr lang="en-US" altLang="de-D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xmlns="" val="260642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602CCD-90B7-48AE-8DCE-0D633A81E562}" type="slidenum">
              <a:rPr lang="en-US" altLang="de-DE"/>
              <a:pPr/>
              <a:t>22</a:t>
            </a:fld>
            <a:endParaRPr lang="en-US" altLang="de-DE"/>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xmlns="" val="3026115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BE8152-E21E-4B6F-B416-870BFD05DC3B}" type="slidenum">
              <a:rPr lang="en-US" altLang="de-DE"/>
              <a:pPr/>
              <a:t>32</a:t>
            </a:fld>
            <a:endParaRPr lang="en-US" altLang="de-DE"/>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xmlns="" val="3207544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C85CEB7B-FDC9-4609-9B34-552B62124CE6}" type="slidenum">
              <a:rPr lang="en-US" altLang="de-DE" sz="1200">
                <a:latin typeface="Times" panose="02020603050405020304" pitchFamily="18" charset="0"/>
              </a:rPr>
              <a:pPr/>
              <a:t>41</a:t>
            </a:fld>
            <a:endParaRPr lang="en-US" altLang="de-DE" sz="1200">
              <a:latin typeface="Times" panose="02020603050405020304" pitchFamily="18" charset="0"/>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de-DE" altLang="de-DE" smtClean="0">
              <a:latin typeface="Times" panose="02020603050405020304" pitchFamily="18" charset="0"/>
            </a:endParaRPr>
          </a:p>
        </p:txBody>
      </p:sp>
    </p:spTree>
    <p:extLst>
      <p:ext uri="{BB962C8B-B14F-4D97-AF65-F5344CB8AC3E}">
        <p14:creationId xmlns:p14="http://schemas.microsoft.com/office/powerpoint/2010/main" xmlns="" val="42683058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1913BD3-EB2B-40E4-8B27-CEB437B34E26}" type="slidenum">
              <a:rPr lang="en-US" altLang="de-DE" sz="1200">
                <a:latin typeface="Times" panose="02020603050405020304" pitchFamily="18" charset="0"/>
              </a:rPr>
              <a:pPr/>
              <a:t>42</a:t>
            </a:fld>
            <a:endParaRPr lang="en-US" altLang="de-DE" sz="1200">
              <a:latin typeface="Times" panose="02020603050405020304" pitchFamily="18" charset="0"/>
            </a:endParaRPr>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de-DE" smtClean="0">
                <a:latin typeface="Times" panose="02020603050405020304" pitchFamily="18" charset="0"/>
              </a:rPr>
              <a:t>Calculation of scattering force: </a:t>
            </a:r>
          </a:p>
          <a:p>
            <a:r>
              <a:rPr lang="en-US" altLang="de-DE" smtClean="0">
                <a:latin typeface="Times" panose="02020603050405020304" pitchFamily="18" charset="0"/>
              </a:rPr>
              <a:t>Impulse force F = dp/dt = 2p/dt. Really should be F = Qp/dt where Q is efficiency (Q ~ 0.1).</a:t>
            </a:r>
          </a:p>
          <a:p>
            <a:r>
              <a:rPr lang="en-US" altLang="de-DE" smtClean="0">
                <a:latin typeface="Times" panose="02020603050405020304" pitchFamily="18" charset="0"/>
              </a:rPr>
              <a:t>E = pc/n in medium of refractive index n. Thus, F = QnE/cdt = QnP/c, where P = power</a:t>
            </a:r>
          </a:p>
          <a:p>
            <a:r>
              <a:rPr lang="en-US" altLang="de-DE" smtClean="0">
                <a:latin typeface="Times" panose="02020603050405020304" pitchFamily="18" charset="0"/>
              </a:rPr>
              <a:t>F = QnP/c = 0.1*1.33*1e-3/3e8 ~ 0.5pN for 1mW of power</a:t>
            </a:r>
          </a:p>
        </p:txBody>
      </p:sp>
    </p:spTree>
    <p:extLst>
      <p:ext uri="{BB962C8B-B14F-4D97-AF65-F5344CB8AC3E}">
        <p14:creationId xmlns:p14="http://schemas.microsoft.com/office/powerpoint/2010/main" xmlns="" val="22164451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F9C472C9-A45F-4BA6-B2FF-1DE2548F4060}" type="slidenum">
              <a:rPr lang="en-US" altLang="de-DE" sz="1200">
                <a:latin typeface="Times" panose="02020603050405020304" pitchFamily="18" charset="0"/>
              </a:rPr>
              <a:pPr/>
              <a:t>44</a:t>
            </a:fld>
            <a:endParaRPr lang="en-US" altLang="de-DE" sz="1200">
              <a:latin typeface="Times" panose="02020603050405020304" pitchFamily="18" charset="0"/>
            </a:endParaRPr>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de-DE" smtClean="0">
                <a:latin typeface="Times" panose="02020603050405020304" pitchFamily="18" charset="0"/>
              </a:rPr>
              <a:t>Calculation of gradient force: </a:t>
            </a:r>
          </a:p>
          <a:p>
            <a:r>
              <a:rPr lang="en-US" altLang="de-DE" smtClean="0">
                <a:latin typeface="Times" panose="02020603050405020304" pitchFamily="18" charset="0"/>
              </a:rPr>
              <a:t>Force has same order of magnitude as scattering force: F = dp/dt = Qp/dt. Q will depend on how much bead will refract light</a:t>
            </a:r>
          </a:p>
          <a:p>
            <a:r>
              <a:rPr lang="en-US" altLang="de-DE" smtClean="0">
                <a:latin typeface="Times" panose="02020603050405020304" pitchFamily="18" charset="0"/>
              </a:rPr>
              <a:t>F = QnP/c = 0.1*1.33*1e-3/3e8 ~ 0.5pN for 1mW of power</a:t>
            </a:r>
          </a:p>
          <a:p>
            <a:endParaRPr lang="en-US" altLang="de-DE" smtClean="0">
              <a:latin typeface="Times" panose="02020603050405020304" pitchFamily="18" charset="0"/>
            </a:endParaRPr>
          </a:p>
        </p:txBody>
      </p:sp>
    </p:spTree>
    <p:extLst>
      <p:ext uri="{BB962C8B-B14F-4D97-AF65-F5344CB8AC3E}">
        <p14:creationId xmlns:p14="http://schemas.microsoft.com/office/powerpoint/2010/main" xmlns="" val="3965134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fld id="{0D1DC8C7-05B7-4D92-9091-694A9ABA6FAC}" type="slidenum">
              <a:rPr lang="en-US" altLang="de-DE" sz="1200">
                <a:latin typeface="Times" panose="02020603050405020304" pitchFamily="18" charset="0"/>
              </a:rPr>
              <a:pPr/>
              <a:t>45</a:t>
            </a:fld>
            <a:endParaRPr lang="en-US" altLang="de-DE" sz="1200">
              <a:latin typeface="Times" panose="02020603050405020304" pitchFamily="18" charset="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altLang="de-DE" smtClean="0">
                <a:latin typeface="Times" panose="02020603050405020304" pitchFamily="18" charset="0"/>
              </a:rPr>
              <a:t>Leave it as exercise to show upstream bead is also attracted to focus.</a:t>
            </a:r>
          </a:p>
          <a:p>
            <a:endParaRPr lang="en-US" altLang="de-DE" smtClean="0">
              <a:latin typeface="Times" panose="02020603050405020304" pitchFamily="18" charset="0"/>
            </a:endParaRPr>
          </a:p>
          <a:p>
            <a:r>
              <a:rPr lang="en-US" altLang="de-DE" smtClean="0">
                <a:latin typeface="Times" panose="02020603050405020304" pitchFamily="18" charset="0"/>
              </a:rPr>
              <a:t>Calculation of trap stiffness: force goes from max to zero over diffraction limited spot lambda/n. </a:t>
            </a:r>
          </a:p>
          <a:p>
            <a:r>
              <a:rPr lang="en-US" altLang="de-DE" smtClean="0">
                <a:latin typeface="Times" panose="02020603050405020304" pitchFamily="18" charset="0"/>
              </a:rPr>
              <a:t>K = F/(lambda/n) = Qn^2P/(c*lambda) = 0.1*1.33^2*1e-3/3e8/1000</a:t>
            </a:r>
          </a:p>
          <a:p>
            <a:r>
              <a:rPr lang="en-US" altLang="de-DE" smtClean="0">
                <a:latin typeface="Times" panose="02020603050405020304" pitchFamily="18" charset="0"/>
              </a:rPr>
              <a:t>~ 0.06pN/nm for 100mW of power (K ~ 0.1-1pN/nm typically)</a:t>
            </a:r>
          </a:p>
          <a:p>
            <a:endParaRPr lang="en-US" altLang="de-DE" smtClean="0">
              <a:latin typeface="Times" panose="02020603050405020304" pitchFamily="18" charset="0"/>
            </a:endParaRPr>
          </a:p>
        </p:txBody>
      </p:sp>
    </p:spTree>
    <p:extLst>
      <p:ext uri="{BB962C8B-B14F-4D97-AF65-F5344CB8AC3E}">
        <p14:creationId xmlns:p14="http://schemas.microsoft.com/office/powerpoint/2010/main" xmlns="" val="560336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189850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3702809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232016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1661718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496678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1329610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44175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808603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196006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195297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E7ECE194-5306-4115-9CC8-B0A1BF45F2F5}" type="datetimeFigureOut">
              <a:rPr lang="de-DE" smtClean="0"/>
              <a:pPr/>
              <a:t>12.11.2017</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244157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ECE194-5306-4115-9CC8-B0A1BF45F2F5}" type="datetimeFigureOut">
              <a:rPr lang="de-DE" smtClean="0"/>
              <a:pPr/>
              <a:t>12.11.2017</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96010D-79C6-40FD-B535-CB507257F332}" type="slidenum">
              <a:rPr lang="de-DE" smtClean="0"/>
              <a:pPr/>
              <a:t>‹#›</a:t>
            </a:fld>
            <a:endParaRPr lang="de-DE"/>
          </a:p>
        </p:txBody>
      </p:sp>
    </p:spTree>
    <p:extLst>
      <p:ext uri="{BB962C8B-B14F-4D97-AF65-F5344CB8AC3E}">
        <p14:creationId xmlns:p14="http://schemas.microsoft.com/office/powerpoint/2010/main" xmlns="" val="604030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6.wmf"/><Relationship Id="rId5" Type="http://schemas.openxmlformats.org/officeDocument/2006/relationships/image" Target="../media/image25.wmf"/><Relationship Id="rId4" Type="http://schemas.openxmlformats.org/officeDocument/2006/relationships/image" Target="../media/image24.wmf"/></Relationships>
</file>

<file path=ppt/slides/_rels/slide22.xml.rels><?xml version="1.0" encoding="UTF-8" standalone="yes"?>
<Relationships xmlns="http://schemas.openxmlformats.org/package/2006/relationships"><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4.bin"/><Relationship Id="rId5" Type="http://schemas.openxmlformats.org/officeDocument/2006/relationships/oleObject" Target="../embeddings/oleObject3.bin"/><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oleObject" Target="../embeddings/oleObject6.bin"/></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slideLayout" Target="../slideLayouts/slideLayout7.xml"/><Relationship Id="rId1" Type="http://schemas.openxmlformats.org/officeDocument/2006/relationships/video" Target="https://www.youtube.com/embed/t6AYWAyd-8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2.jpe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7.jpe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1.jpeg"/></Relationships>
</file>

<file path=ppt/slides/_rels/slide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7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Mechanics</a:t>
            </a:r>
            <a:r>
              <a:rPr lang="de-DE" dirty="0" smtClean="0"/>
              <a:t> </a:t>
            </a:r>
            <a:r>
              <a:rPr lang="de-DE" dirty="0" err="1" smtClean="0"/>
              <a:t>of</a:t>
            </a:r>
            <a:r>
              <a:rPr lang="de-DE" dirty="0" smtClean="0"/>
              <a:t> Filaments &amp; Networks </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xmlns="" val="25108019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259205" y="0"/>
            <a:ext cx="11673590" cy="6858000"/>
          </a:xfrm>
          <a:prstGeom prst="rect">
            <a:avLst/>
          </a:prstGeom>
        </p:spPr>
      </p:pic>
    </p:spTree>
    <p:extLst>
      <p:ext uri="{BB962C8B-B14F-4D97-AF65-F5344CB8AC3E}">
        <p14:creationId xmlns:p14="http://schemas.microsoft.com/office/powerpoint/2010/main" xmlns="" val="19642005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709612" y="1666875"/>
            <a:ext cx="10772775" cy="3524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1488724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847725" y="665018"/>
            <a:ext cx="4407796" cy="5762192"/>
          </a:xfrm>
          <a:prstGeom prst="rect">
            <a:avLst/>
          </a:prstGeom>
          <a:ln>
            <a:noFill/>
          </a:ln>
          <a:effectLst>
            <a:outerShdw blurRad="292100" dist="139700" dir="2700000" algn="tl" rotWithShape="0">
              <a:srgbClr val="333333">
                <a:alpha val="65000"/>
              </a:srgbClr>
            </a:outerShdw>
          </a:effectLst>
        </p:spPr>
      </p:pic>
      <p:pic>
        <p:nvPicPr>
          <p:cNvPr id="3" name="Grafik 2"/>
          <p:cNvPicPr>
            <a:picLocks noChangeAspect="1"/>
          </p:cNvPicPr>
          <p:nvPr/>
        </p:nvPicPr>
        <p:blipFill>
          <a:blip r:embed="rId3" cstate="print"/>
          <a:stretch>
            <a:fillRect/>
          </a:stretch>
        </p:blipFill>
        <p:spPr>
          <a:xfrm>
            <a:off x="6134532" y="1460139"/>
            <a:ext cx="5534025" cy="4171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2220259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1158153" y="2263053"/>
            <a:ext cx="4181475" cy="3495675"/>
          </a:xfrm>
          <a:prstGeom prst="rect">
            <a:avLst/>
          </a:prstGeom>
          <a:ln>
            <a:noFill/>
          </a:ln>
          <a:effectLst>
            <a:outerShdw blurRad="292100" dist="139700" dir="2700000" algn="tl" rotWithShape="0">
              <a:srgbClr val="333333">
                <a:alpha val="65000"/>
              </a:srgbClr>
            </a:outerShdw>
          </a:effectLst>
        </p:spPr>
      </p:pic>
      <p:sp>
        <p:nvSpPr>
          <p:cNvPr id="3" name="Textfeld 2"/>
          <p:cNvSpPr txBox="1"/>
          <p:nvPr/>
        </p:nvSpPr>
        <p:spPr>
          <a:xfrm>
            <a:off x="2192482" y="613063"/>
            <a:ext cx="1905715" cy="369332"/>
          </a:xfrm>
          <a:prstGeom prst="rect">
            <a:avLst/>
          </a:prstGeom>
          <a:noFill/>
        </p:spPr>
        <p:txBody>
          <a:bodyPr wrap="none" rtlCol="0">
            <a:spAutoFit/>
          </a:bodyPr>
          <a:lstStyle/>
          <a:p>
            <a:r>
              <a:rPr lang="de-DE" b="1" dirty="0" err="1" smtClean="0"/>
              <a:t>cosine-correlation</a:t>
            </a:r>
            <a:endParaRPr lang="de-DE" b="1" dirty="0"/>
          </a:p>
        </p:txBody>
      </p:sp>
      <p:pic>
        <p:nvPicPr>
          <p:cNvPr id="4" name="Grafik 3"/>
          <p:cNvPicPr>
            <a:picLocks noChangeAspect="1"/>
          </p:cNvPicPr>
          <p:nvPr/>
        </p:nvPicPr>
        <p:blipFill>
          <a:blip r:embed="rId3" cstate="print"/>
          <a:stretch>
            <a:fillRect/>
          </a:stretch>
        </p:blipFill>
        <p:spPr>
          <a:xfrm>
            <a:off x="399184" y="1232199"/>
            <a:ext cx="6115050" cy="7810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880350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984250" y="768350"/>
            <a:ext cx="10325100" cy="5295900"/>
          </a:xfrm>
          <a:prstGeom prst="rect">
            <a:avLst/>
          </a:prstGeom>
          <a:ln>
            <a:noFill/>
          </a:ln>
          <a:effectLst>
            <a:outerShdw blurRad="292100" dist="139700" dir="2700000" algn="tl" rotWithShape="0">
              <a:srgbClr val="333333">
                <a:alpha val="65000"/>
              </a:srgbClr>
            </a:outerShdw>
          </a:effectLst>
        </p:spPr>
      </p:pic>
      <p:sp>
        <p:nvSpPr>
          <p:cNvPr id="3" name="Rechteck 2"/>
          <p:cNvSpPr/>
          <p:nvPr/>
        </p:nvSpPr>
        <p:spPr>
          <a:xfrm>
            <a:off x="1153391" y="2234045"/>
            <a:ext cx="9964882" cy="20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p:cNvSpPr/>
          <p:nvPr/>
        </p:nvSpPr>
        <p:spPr>
          <a:xfrm>
            <a:off x="1153391" y="1877291"/>
            <a:ext cx="9964882" cy="2078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426777" y="3103814"/>
            <a:ext cx="5335732" cy="3499060"/>
          </a:xfrm>
          <a:prstGeom prst="rect">
            <a:avLst/>
          </a:prstGeom>
          <a:ln>
            <a:noFill/>
          </a:ln>
          <a:effectLst>
            <a:outerShdw blurRad="292100" dist="139700" dir="2700000" algn="tl" rotWithShape="0">
              <a:srgbClr val="333333">
                <a:alpha val="65000"/>
              </a:srgbClr>
            </a:outerShdw>
          </a:effectLst>
        </p:spPr>
      </p:pic>
      <p:grpSp>
        <p:nvGrpSpPr>
          <p:cNvPr id="9" name="Gruppieren 8"/>
          <p:cNvGrpSpPr/>
          <p:nvPr/>
        </p:nvGrpSpPr>
        <p:grpSpPr>
          <a:xfrm>
            <a:off x="213591" y="3103674"/>
            <a:ext cx="5335200" cy="3499200"/>
            <a:chOff x="386773" y="3540414"/>
            <a:chExt cx="5493327" cy="3499200"/>
          </a:xfrm>
        </p:grpSpPr>
        <p:sp>
          <p:nvSpPr>
            <p:cNvPr id="7" name="Rechteck 6"/>
            <p:cNvSpPr/>
            <p:nvPr/>
          </p:nvSpPr>
          <p:spPr>
            <a:xfrm>
              <a:off x="386773" y="3540414"/>
              <a:ext cx="5493327" cy="3499200"/>
            </a:xfrm>
            <a:prstGeom prst="rect">
              <a:avLst/>
            </a:prstGeom>
            <a:ln/>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de-DE" dirty="0"/>
            </a:p>
          </p:txBody>
        </p:sp>
        <p:pic>
          <p:nvPicPr>
            <p:cNvPr id="6" name="Grafik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28011" y="3924891"/>
              <a:ext cx="3000083" cy="2337955"/>
            </a:xfrm>
            <a:prstGeom prst="rect">
              <a:avLst/>
            </a:prstGeom>
          </p:spPr>
        </p:pic>
        <p:sp>
          <p:nvSpPr>
            <p:cNvPr id="8" name="Textfeld 7"/>
            <p:cNvSpPr txBox="1"/>
            <p:nvPr/>
          </p:nvSpPr>
          <p:spPr>
            <a:xfrm>
              <a:off x="675122" y="3893401"/>
              <a:ext cx="2184400" cy="646331"/>
            </a:xfrm>
            <a:prstGeom prst="rect">
              <a:avLst/>
            </a:prstGeom>
            <a:noFill/>
          </p:spPr>
          <p:txBody>
            <a:bodyPr wrap="square" rtlCol="0">
              <a:spAutoFit/>
            </a:bodyPr>
            <a:lstStyle/>
            <a:p>
              <a:r>
                <a:rPr lang="de-DE" dirty="0" err="1" smtClean="0"/>
                <a:t>Phaloidin</a:t>
              </a:r>
              <a:r>
                <a:rPr lang="de-DE" dirty="0" smtClean="0"/>
                <a:t>: </a:t>
              </a:r>
              <a:r>
                <a:rPr lang="de-DE" dirty="0" err="1" smtClean="0"/>
                <a:t>toxin</a:t>
              </a:r>
              <a:r>
                <a:rPr lang="de-DE" dirty="0" smtClean="0"/>
                <a:t> </a:t>
              </a:r>
              <a:r>
                <a:rPr lang="de-DE" dirty="0" err="1" smtClean="0"/>
                <a:t>from</a:t>
              </a:r>
              <a:r>
                <a:rPr lang="de-DE" dirty="0" smtClean="0"/>
                <a:t> </a:t>
              </a:r>
              <a:r>
                <a:rPr lang="de-DE" dirty="0" err="1" smtClean="0"/>
                <a:t>fungi</a:t>
              </a:r>
              <a:endParaRPr lang="de-DE" dirty="0"/>
            </a:p>
          </p:txBody>
        </p:sp>
      </p:grpSp>
    </p:spTree>
    <p:extLst>
      <p:ext uri="{BB962C8B-B14F-4D97-AF65-F5344CB8AC3E}">
        <p14:creationId xmlns:p14="http://schemas.microsoft.com/office/powerpoint/2010/main" xmlns="" val="6305987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623654" y="0"/>
            <a:ext cx="9549046" cy="6851209"/>
          </a:xfrm>
          <a:prstGeom prst="rect">
            <a:avLst/>
          </a:prstGeom>
        </p:spPr>
      </p:pic>
      <p:sp>
        <p:nvSpPr>
          <p:cNvPr id="3" name="Rechteck 2"/>
          <p:cNvSpPr/>
          <p:nvPr/>
        </p:nvSpPr>
        <p:spPr>
          <a:xfrm>
            <a:off x="6643922" y="6060513"/>
            <a:ext cx="1089891" cy="658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8094518" y="5927879"/>
            <a:ext cx="3899401" cy="923330"/>
          </a:xfrm>
          <a:prstGeom prst="rect">
            <a:avLst/>
          </a:prstGeom>
          <a:noFill/>
        </p:spPr>
        <p:txBody>
          <a:bodyPr wrap="none" rtlCol="0">
            <a:spAutoFit/>
          </a:bodyPr>
          <a:lstStyle/>
          <a:p>
            <a:r>
              <a:rPr lang="de-DE" dirty="0" smtClean="0"/>
              <a:t>K</a:t>
            </a:r>
            <a:r>
              <a:rPr lang="de-DE" baseline="-25000" dirty="0" smtClean="0"/>
              <a:t>B</a:t>
            </a:r>
            <a:r>
              <a:rPr lang="de-DE" dirty="0" smtClean="0"/>
              <a:t>: </a:t>
            </a:r>
            <a:r>
              <a:rPr lang="de-DE" dirty="0" err="1" smtClean="0"/>
              <a:t>Bending</a:t>
            </a:r>
            <a:r>
              <a:rPr lang="de-DE" dirty="0" smtClean="0"/>
              <a:t> </a:t>
            </a:r>
            <a:r>
              <a:rPr lang="de-DE" dirty="0" err="1" smtClean="0"/>
              <a:t>stiffness</a:t>
            </a:r>
            <a:endParaRPr lang="de-DE" dirty="0" smtClean="0"/>
          </a:p>
          <a:p>
            <a:r>
              <a:rPr lang="de-DE" dirty="0" smtClean="0"/>
              <a:t>E: </a:t>
            </a:r>
            <a:r>
              <a:rPr lang="de-DE" dirty="0" err="1" smtClean="0"/>
              <a:t>Young‘s</a:t>
            </a:r>
            <a:r>
              <a:rPr lang="de-DE" dirty="0" smtClean="0"/>
              <a:t> </a:t>
            </a:r>
            <a:r>
              <a:rPr lang="de-DE" dirty="0" err="1" smtClean="0"/>
              <a:t>modulus</a:t>
            </a:r>
            <a:r>
              <a:rPr lang="de-DE" dirty="0" smtClean="0"/>
              <a:t> (</a:t>
            </a:r>
            <a:r>
              <a:rPr lang="de-DE" dirty="0" err="1" smtClean="0"/>
              <a:t>elastic</a:t>
            </a:r>
            <a:r>
              <a:rPr lang="de-DE" dirty="0" smtClean="0"/>
              <a:t> </a:t>
            </a:r>
            <a:r>
              <a:rPr lang="de-DE" dirty="0" err="1" smtClean="0"/>
              <a:t>modulus</a:t>
            </a:r>
            <a:r>
              <a:rPr lang="de-DE" dirty="0" smtClean="0"/>
              <a:t>)</a:t>
            </a:r>
          </a:p>
          <a:p>
            <a:r>
              <a:rPr lang="de-DE" dirty="0" smtClean="0"/>
              <a:t>I: Moment </a:t>
            </a:r>
            <a:r>
              <a:rPr lang="de-DE" dirty="0" err="1" smtClean="0"/>
              <a:t>of</a:t>
            </a:r>
            <a:r>
              <a:rPr lang="de-DE" dirty="0" smtClean="0"/>
              <a:t> </a:t>
            </a:r>
            <a:r>
              <a:rPr lang="de-DE" dirty="0" err="1" smtClean="0"/>
              <a:t>inertia</a:t>
            </a:r>
            <a:r>
              <a:rPr lang="de-DE" dirty="0" smtClean="0"/>
              <a:t> </a:t>
            </a:r>
            <a:r>
              <a:rPr lang="de-DE" dirty="0" err="1" smtClean="0"/>
              <a:t>of</a:t>
            </a:r>
            <a:r>
              <a:rPr lang="de-DE" dirty="0" smtClean="0"/>
              <a:t> </a:t>
            </a:r>
            <a:r>
              <a:rPr lang="de-DE" dirty="0" err="1" smtClean="0"/>
              <a:t>the</a:t>
            </a:r>
            <a:r>
              <a:rPr lang="de-DE" dirty="0" smtClean="0"/>
              <a:t> </a:t>
            </a:r>
            <a:r>
              <a:rPr lang="de-DE" dirty="0" err="1" smtClean="0"/>
              <a:t>crosssection</a:t>
            </a:r>
            <a:endParaRPr lang="de-DE" dirty="0"/>
          </a:p>
        </p:txBody>
      </p:sp>
    </p:spTree>
    <p:extLst>
      <p:ext uri="{BB962C8B-B14F-4D97-AF65-F5344CB8AC3E}">
        <p14:creationId xmlns:p14="http://schemas.microsoft.com/office/powerpoint/2010/main" xmlns="" val="29979552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Introduction</a:t>
            </a:r>
            <a:r>
              <a:rPr lang="de-DE" dirty="0" smtClean="0"/>
              <a:t> </a:t>
            </a:r>
            <a:r>
              <a:rPr lang="de-DE" dirty="0" err="1" smtClean="0"/>
              <a:t>to</a:t>
            </a:r>
            <a:r>
              <a:rPr lang="de-DE" dirty="0" smtClean="0"/>
              <a:t> </a:t>
            </a:r>
            <a:r>
              <a:rPr lang="de-DE" dirty="0" err="1" smtClean="0"/>
              <a:t>theory</a:t>
            </a:r>
            <a:r>
              <a:rPr lang="de-DE" dirty="0" smtClean="0"/>
              <a:t> </a:t>
            </a:r>
            <a:r>
              <a:rPr lang="de-DE" dirty="0" err="1" smtClean="0"/>
              <a:t>of</a:t>
            </a:r>
            <a:r>
              <a:rPr lang="de-DE" dirty="0" smtClean="0"/>
              <a:t> </a:t>
            </a:r>
            <a:r>
              <a:rPr lang="de-DE" dirty="0" err="1" smtClean="0"/>
              <a:t>elasticity</a:t>
            </a:r>
            <a:endParaRPr lang="de-DE" dirty="0"/>
          </a:p>
        </p:txBody>
      </p:sp>
      <p:sp>
        <p:nvSpPr>
          <p:cNvPr id="3" name="Untertitel 2"/>
          <p:cNvSpPr>
            <a:spLocks noGrp="1"/>
          </p:cNvSpPr>
          <p:nvPr>
            <p:ph type="subTitle" idx="1"/>
          </p:nvPr>
        </p:nvSpPr>
        <p:spPr/>
        <p:txBody>
          <a:bodyPr/>
          <a:lstStyle/>
          <a:p>
            <a:r>
              <a:rPr lang="de-DE" dirty="0" smtClean="0"/>
              <a:t>Deformation &amp; </a:t>
            </a:r>
            <a:r>
              <a:rPr lang="de-DE" dirty="0" err="1" smtClean="0"/>
              <a:t>Young‘s</a:t>
            </a:r>
            <a:r>
              <a:rPr lang="de-DE" dirty="0" smtClean="0"/>
              <a:t> </a:t>
            </a:r>
            <a:r>
              <a:rPr lang="de-DE" dirty="0" err="1" smtClean="0"/>
              <a:t>Modulus</a:t>
            </a:r>
            <a:endParaRPr lang="de-DE" dirty="0"/>
          </a:p>
        </p:txBody>
      </p:sp>
    </p:spTree>
    <p:extLst>
      <p:ext uri="{BB962C8B-B14F-4D97-AF65-F5344CB8AC3E}">
        <p14:creationId xmlns:p14="http://schemas.microsoft.com/office/powerpoint/2010/main" xmlns="" val="30233307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54200" y="914400"/>
            <a:ext cx="8483600" cy="3822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099" name="Rectangle 3"/>
          <p:cNvSpPr>
            <a:spLocks noChangeArrowheads="1"/>
          </p:cNvSpPr>
          <p:nvPr/>
        </p:nvSpPr>
        <p:spPr bwMode="auto">
          <a:xfrm>
            <a:off x="9601200" y="6400800"/>
            <a:ext cx="27463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sz="1200">
                <a:solidFill>
                  <a:srgbClr val="000000"/>
                </a:solidFill>
                <a:latin typeface="Arial Rounded MT Bold" panose="020F0704030504030204" pitchFamily="34" charset="0"/>
              </a:rPr>
              <a:t>2</a:t>
            </a:r>
          </a:p>
        </p:txBody>
      </p:sp>
      <p:sp>
        <p:nvSpPr>
          <p:cNvPr id="4100" name="Rectangle 4"/>
          <p:cNvSpPr>
            <a:spLocks noChangeArrowheads="1"/>
          </p:cNvSpPr>
          <p:nvPr/>
        </p:nvSpPr>
        <p:spPr bwMode="auto">
          <a:xfrm>
            <a:off x="3124201" y="1143001"/>
            <a:ext cx="88646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1. Initial</a:t>
            </a:r>
          </a:p>
        </p:txBody>
      </p:sp>
      <p:sp>
        <p:nvSpPr>
          <p:cNvPr id="4101" name="Rectangle 5"/>
          <p:cNvSpPr>
            <a:spLocks noChangeArrowheads="1"/>
          </p:cNvSpPr>
          <p:nvPr/>
        </p:nvSpPr>
        <p:spPr bwMode="auto">
          <a:xfrm>
            <a:off x="5638801" y="1143001"/>
            <a:ext cx="14298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2. Small load</a:t>
            </a:r>
          </a:p>
        </p:txBody>
      </p:sp>
      <p:sp>
        <p:nvSpPr>
          <p:cNvPr id="4102" name="Rectangle 6"/>
          <p:cNvSpPr>
            <a:spLocks noChangeArrowheads="1"/>
          </p:cNvSpPr>
          <p:nvPr/>
        </p:nvSpPr>
        <p:spPr bwMode="auto">
          <a:xfrm>
            <a:off x="8763001" y="1143001"/>
            <a:ext cx="106599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3. Unload</a:t>
            </a:r>
          </a:p>
        </p:txBody>
      </p:sp>
      <p:sp>
        <p:nvSpPr>
          <p:cNvPr id="4103" name="Rectangle 7"/>
          <p:cNvSpPr>
            <a:spLocks noChangeArrowheads="1"/>
          </p:cNvSpPr>
          <p:nvPr/>
        </p:nvSpPr>
        <p:spPr bwMode="auto">
          <a:xfrm>
            <a:off x="2336801" y="5029201"/>
            <a:ext cx="280916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Elastic means </a:t>
            </a:r>
            <a:r>
              <a:rPr lang="en-US" altLang="de-DE">
                <a:solidFill>
                  <a:schemeClr val="accent2"/>
                </a:solidFill>
                <a:latin typeface="Arial Rounded MT Bold" panose="020F0704030504030204" pitchFamily="34" charset="0"/>
              </a:rPr>
              <a:t>reversible</a:t>
            </a:r>
            <a:r>
              <a:rPr lang="en-US" altLang="de-DE">
                <a:latin typeface="Arial Rounded MT Bold" panose="020F0704030504030204" pitchFamily="34" charset="0"/>
              </a:rPr>
              <a:t>!</a:t>
            </a:r>
          </a:p>
        </p:txBody>
      </p:sp>
      <p:pic>
        <p:nvPicPr>
          <p:cNvPr id="4104"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6032500" y="4038600"/>
            <a:ext cx="4635500" cy="252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105" name="Rectangle 9"/>
          <p:cNvSpPr>
            <a:spLocks noGrp="1" noChangeArrowheads="1"/>
          </p:cNvSpPr>
          <p:nvPr>
            <p:ph type="title" idx="4294967295"/>
          </p:nvPr>
        </p:nvSpPr>
        <p:spPr>
          <a:xfrm>
            <a:off x="838200" y="-60906"/>
            <a:ext cx="10515600" cy="1325563"/>
          </a:xfrm>
        </p:spPr>
        <p:txBody>
          <a:bodyPr/>
          <a:lstStyle/>
          <a:p>
            <a:r>
              <a:rPr lang="en-US" altLang="de-DE" dirty="0"/>
              <a:t>ELASTIC DEFORMATION</a:t>
            </a:r>
          </a:p>
        </p:txBody>
      </p:sp>
    </p:spTree>
    <p:extLst>
      <p:ext uri="{BB962C8B-B14F-4D97-AF65-F5344CB8AC3E}">
        <p14:creationId xmlns:p14="http://schemas.microsoft.com/office/powerpoint/2010/main" xmlns="" val="28192565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9601200" y="6400800"/>
            <a:ext cx="27463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sz="1200">
                <a:solidFill>
                  <a:srgbClr val="000000"/>
                </a:solidFill>
                <a:latin typeface="Arial Rounded MT Bold" panose="020F0704030504030204" pitchFamily="34" charset="0"/>
              </a:rPr>
              <a:t>3</a:t>
            </a:r>
          </a:p>
        </p:txBody>
      </p:sp>
      <p:sp>
        <p:nvSpPr>
          <p:cNvPr id="5123" name="Rectangle 3"/>
          <p:cNvSpPr>
            <a:spLocks noChangeArrowheads="1"/>
          </p:cNvSpPr>
          <p:nvPr/>
        </p:nvSpPr>
        <p:spPr bwMode="auto">
          <a:xfrm>
            <a:off x="3124201" y="1066801"/>
            <a:ext cx="88646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1. Initial</a:t>
            </a:r>
          </a:p>
        </p:txBody>
      </p:sp>
      <p:sp>
        <p:nvSpPr>
          <p:cNvPr id="5124" name="Rectangle 4"/>
          <p:cNvSpPr>
            <a:spLocks noChangeArrowheads="1"/>
          </p:cNvSpPr>
          <p:nvPr/>
        </p:nvSpPr>
        <p:spPr bwMode="auto">
          <a:xfrm>
            <a:off x="4953001" y="1066801"/>
            <a:ext cx="142987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2. Small load</a:t>
            </a:r>
          </a:p>
        </p:txBody>
      </p:sp>
      <p:sp>
        <p:nvSpPr>
          <p:cNvPr id="5125" name="Rectangle 5"/>
          <p:cNvSpPr>
            <a:spLocks noChangeArrowheads="1"/>
          </p:cNvSpPr>
          <p:nvPr/>
        </p:nvSpPr>
        <p:spPr bwMode="auto">
          <a:xfrm>
            <a:off x="8229601" y="1066801"/>
            <a:ext cx="106599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3. Unload</a:t>
            </a:r>
          </a:p>
        </p:txBody>
      </p:sp>
      <p:sp>
        <p:nvSpPr>
          <p:cNvPr id="5126" name="Rectangle 6"/>
          <p:cNvSpPr>
            <a:spLocks noChangeArrowheads="1"/>
          </p:cNvSpPr>
          <p:nvPr/>
        </p:nvSpPr>
        <p:spPr bwMode="auto">
          <a:xfrm>
            <a:off x="2336801" y="5321301"/>
            <a:ext cx="2920671"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Plastic means </a:t>
            </a:r>
            <a:r>
              <a:rPr lang="en-US" altLang="de-DE">
                <a:solidFill>
                  <a:schemeClr val="accent2"/>
                </a:solidFill>
                <a:latin typeface="Arial Rounded MT Bold" panose="020F0704030504030204" pitchFamily="34" charset="0"/>
              </a:rPr>
              <a:t>permanent</a:t>
            </a:r>
            <a:r>
              <a:rPr lang="en-US" altLang="de-DE">
                <a:latin typeface="Arial Rounded MT Bold" panose="020F0704030504030204" pitchFamily="34" charset="0"/>
              </a:rPr>
              <a:t>!</a:t>
            </a:r>
          </a:p>
        </p:txBody>
      </p:sp>
      <p:pic>
        <p:nvPicPr>
          <p:cNvPr id="5127" name="Picture 7"/>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48400" y="4140200"/>
            <a:ext cx="3568700" cy="256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68500" y="965200"/>
            <a:ext cx="8623300" cy="421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129" name="Rectangle 9"/>
          <p:cNvSpPr>
            <a:spLocks noGrp="1" noChangeArrowheads="1"/>
          </p:cNvSpPr>
          <p:nvPr>
            <p:ph type="title" idx="4294967295"/>
          </p:nvPr>
        </p:nvSpPr>
        <p:spPr>
          <a:xfrm>
            <a:off x="2209800" y="152400"/>
            <a:ext cx="7772400" cy="762000"/>
          </a:xfrm>
        </p:spPr>
        <p:txBody>
          <a:bodyPr/>
          <a:lstStyle/>
          <a:p>
            <a:r>
              <a:rPr lang="en-US" altLang="de-DE"/>
              <a:t>PLASTIC DEFORMATION (METALS)</a:t>
            </a:r>
          </a:p>
        </p:txBody>
      </p:sp>
    </p:spTree>
    <p:extLst>
      <p:ext uri="{BB962C8B-B14F-4D97-AF65-F5344CB8AC3E}">
        <p14:creationId xmlns:p14="http://schemas.microsoft.com/office/powerpoint/2010/main" xmlns="" val="7223220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Text Box 4"/>
          <p:cNvSpPr txBox="1">
            <a:spLocks noChangeArrowheads="1"/>
          </p:cNvSpPr>
          <p:nvPr/>
        </p:nvSpPr>
        <p:spPr bwMode="auto">
          <a:xfrm>
            <a:off x="4251326" y="2443164"/>
            <a:ext cx="952505" cy="430887"/>
          </a:xfrm>
          <a:prstGeom prst="rect">
            <a:avLst/>
          </a:prstGeom>
          <a:solidFill>
            <a:srgbClr val="E5FFE5"/>
          </a:solidFill>
          <a:ln w="25400">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Elastic</a:t>
            </a:r>
          </a:p>
        </p:txBody>
      </p:sp>
      <p:sp>
        <p:nvSpPr>
          <p:cNvPr id="2053" name="Text Box 5"/>
          <p:cNvSpPr txBox="1">
            <a:spLocks noChangeArrowheads="1"/>
          </p:cNvSpPr>
          <p:nvPr/>
        </p:nvSpPr>
        <p:spPr bwMode="auto">
          <a:xfrm>
            <a:off x="4230689" y="3967164"/>
            <a:ext cx="936475" cy="430887"/>
          </a:xfrm>
          <a:prstGeom prst="rect">
            <a:avLst/>
          </a:prstGeom>
          <a:solidFill>
            <a:srgbClr val="FFCCFF"/>
          </a:solidFill>
          <a:ln w="25400" algn="ctr">
            <a:solidFill>
              <a:srgbClr val="CC66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Plastic</a:t>
            </a:r>
          </a:p>
        </p:txBody>
      </p:sp>
      <p:sp>
        <p:nvSpPr>
          <p:cNvPr id="2054" name="Text Box 6"/>
          <p:cNvSpPr txBox="1">
            <a:spLocks noChangeArrowheads="1"/>
          </p:cNvSpPr>
          <p:nvPr/>
        </p:nvSpPr>
        <p:spPr bwMode="auto">
          <a:xfrm>
            <a:off x="1828801" y="3205164"/>
            <a:ext cx="1627369" cy="430887"/>
          </a:xfrm>
          <a:prstGeom prst="rect">
            <a:avLst/>
          </a:prstGeom>
          <a:solidFill>
            <a:schemeClr val="bg1"/>
          </a:solidFill>
          <a:ln w="25400">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solidFill>
                  <a:srgbClr val="0000FF"/>
                </a:solidFill>
                <a:latin typeface="Times New Roman" panose="02020603050405020304" pitchFamily="18" charset="0"/>
              </a:rPr>
              <a:t>Deformation</a:t>
            </a:r>
          </a:p>
        </p:txBody>
      </p:sp>
      <p:cxnSp>
        <p:nvCxnSpPr>
          <p:cNvPr id="2055" name="AutoShape 7"/>
          <p:cNvCxnSpPr>
            <a:cxnSpLocks noChangeShapeType="1"/>
            <a:stCxn id="2054" idx="3"/>
            <a:endCxn id="2052" idx="1"/>
          </p:cNvCxnSpPr>
          <p:nvPr/>
        </p:nvCxnSpPr>
        <p:spPr bwMode="auto">
          <a:xfrm flipV="1">
            <a:off x="3456169" y="2658607"/>
            <a:ext cx="795156" cy="762000"/>
          </a:xfrm>
          <a:prstGeom prst="straightConnector1">
            <a:avLst/>
          </a:prstGeom>
          <a:noFill/>
          <a:ln w="9525">
            <a:solidFill>
              <a:srgbClr val="66FF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56" name="AutoShape 8"/>
          <p:cNvCxnSpPr>
            <a:cxnSpLocks noChangeShapeType="1"/>
            <a:stCxn id="2054" idx="3"/>
            <a:endCxn id="2053" idx="1"/>
          </p:cNvCxnSpPr>
          <p:nvPr/>
        </p:nvCxnSpPr>
        <p:spPr bwMode="auto">
          <a:xfrm>
            <a:off x="3456170" y="3420607"/>
            <a:ext cx="774519" cy="762000"/>
          </a:xfrm>
          <a:prstGeom prst="straightConnector1">
            <a:avLst/>
          </a:prstGeom>
          <a:noFill/>
          <a:ln w="9525">
            <a:solidFill>
              <a:srgbClr val="66FF66"/>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57" name="Text Box 9"/>
          <p:cNvSpPr txBox="1">
            <a:spLocks noChangeArrowheads="1"/>
          </p:cNvSpPr>
          <p:nvPr/>
        </p:nvSpPr>
        <p:spPr bwMode="auto">
          <a:xfrm>
            <a:off x="6135688" y="2133601"/>
            <a:ext cx="1734770" cy="430887"/>
          </a:xfrm>
          <a:prstGeom prst="rect">
            <a:avLst/>
          </a:prstGeom>
          <a:solidFill>
            <a:srgbClr val="E5FFE5">
              <a:alpha val="50000"/>
            </a:srgbClr>
          </a:solidFill>
          <a:ln w="25400" algn="ctr">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Instantaneous</a:t>
            </a:r>
          </a:p>
        </p:txBody>
      </p:sp>
      <p:sp>
        <p:nvSpPr>
          <p:cNvPr id="2058" name="Text Box 10"/>
          <p:cNvSpPr txBox="1">
            <a:spLocks noChangeArrowheads="1"/>
          </p:cNvSpPr>
          <p:nvPr/>
        </p:nvSpPr>
        <p:spPr bwMode="auto">
          <a:xfrm>
            <a:off x="6135688" y="2819401"/>
            <a:ext cx="2000548" cy="430887"/>
          </a:xfrm>
          <a:prstGeom prst="rect">
            <a:avLst/>
          </a:prstGeom>
          <a:solidFill>
            <a:srgbClr val="E5FFE5">
              <a:alpha val="50000"/>
            </a:srgbClr>
          </a:solidFill>
          <a:ln w="25400" algn="ctr">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Time dependent</a:t>
            </a:r>
          </a:p>
        </p:txBody>
      </p:sp>
      <p:cxnSp>
        <p:nvCxnSpPr>
          <p:cNvPr id="2059" name="AutoShape 11"/>
          <p:cNvCxnSpPr>
            <a:cxnSpLocks noChangeShapeType="1"/>
            <a:stCxn id="2052" idx="3"/>
            <a:endCxn id="2057" idx="1"/>
          </p:cNvCxnSpPr>
          <p:nvPr/>
        </p:nvCxnSpPr>
        <p:spPr bwMode="auto">
          <a:xfrm flipV="1">
            <a:off x="5203830" y="2349045"/>
            <a:ext cx="931858" cy="309563"/>
          </a:xfrm>
          <a:prstGeom prst="straightConnector1">
            <a:avLst/>
          </a:prstGeom>
          <a:noFill/>
          <a:ln w="9525">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0" name="AutoShape 12"/>
          <p:cNvCxnSpPr>
            <a:cxnSpLocks noChangeShapeType="1"/>
            <a:stCxn id="2052" idx="3"/>
            <a:endCxn id="2058" idx="1"/>
          </p:cNvCxnSpPr>
          <p:nvPr/>
        </p:nvCxnSpPr>
        <p:spPr bwMode="auto">
          <a:xfrm>
            <a:off x="5203830" y="2658608"/>
            <a:ext cx="931858" cy="376237"/>
          </a:xfrm>
          <a:prstGeom prst="straightConnector1">
            <a:avLst/>
          </a:prstGeom>
          <a:noFill/>
          <a:ln w="9525">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1" name="Text Box 13"/>
          <p:cNvSpPr txBox="1">
            <a:spLocks noChangeArrowheads="1"/>
          </p:cNvSpPr>
          <p:nvPr/>
        </p:nvSpPr>
        <p:spPr bwMode="auto">
          <a:xfrm>
            <a:off x="6099175" y="3657601"/>
            <a:ext cx="1734770" cy="430887"/>
          </a:xfrm>
          <a:prstGeom prst="rect">
            <a:avLst/>
          </a:prstGeom>
          <a:solidFill>
            <a:srgbClr val="FFCCFF">
              <a:alpha val="50000"/>
            </a:srgbClr>
          </a:solidFill>
          <a:ln w="25400" algn="ctr">
            <a:solidFill>
              <a:srgbClr val="CC66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Instantaneous</a:t>
            </a:r>
          </a:p>
        </p:txBody>
      </p:sp>
      <p:sp>
        <p:nvSpPr>
          <p:cNvPr id="2062" name="Text Box 14"/>
          <p:cNvSpPr txBox="1">
            <a:spLocks noChangeArrowheads="1"/>
          </p:cNvSpPr>
          <p:nvPr/>
        </p:nvSpPr>
        <p:spPr bwMode="auto">
          <a:xfrm>
            <a:off x="6099175" y="4343401"/>
            <a:ext cx="2000548" cy="430887"/>
          </a:xfrm>
          <a:prstGeom prst="rect">
            <a:avLst/>
          </a:prstGeom>
          <a:solidFill>
            <a:srgbClr val="FFCCFF">
              <a:alpha val="50000"/>
            </a:srgbClr>
          </a:solidFill>
          <a:ln w="25400" algn="ctr">
            <a:solidFill>
              <a:srgbClr val="CC66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Time dependent</a:t>
            </a:r>
          </a:p>
        </p:txBody>
      </p:sp>
      <p:cxnSp>
        <p:nvCxnSpPr>
          <p:cNvPr id="2063" name="AutoShape 15"/>
          <p:cNvCxnSpPr>
            <a:cxnSpLocks noChangeShapeType="1"/>
            <a:stCxn id="2053" idx="3"/>
            <a:endCxn id="2061" idx="1"/>
          </p:cNvCxnSpPr>
          <p:nvPr/>
        </p:nvCxnSpPr>
        <p:spPr bwMode="auto">
          <a:xfrm flipV="1">
            <a:off x="5167163" y="3873045"/>
            <a:ext cx="932012" cy="309563"/>
          </a:xfrm>
          <a:prstGeom prst="straightConnector1">
            <a:avLst/>
          </a:prstGeom>
          <a:noFill/>
          <a:ln w="9525">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64" name="AutoShape 16"/>
          <p:cNvCxnSpPr>
            <a:cxnSpLocks noChangeShapeType="1"/>
            <a:stCxn id="2053" idx="3"/>
            <a:endCxn id="2062" idx="1"/>
          </p:cNvCxnSpPr>
          <p:nvPr/>
        </p:nvCxnSpPr>
        <p:spPr bwMode="auto">
          <a:xfrm>
            <a:off x="5167163" y="4182608"/>
            <a:ext cx="932012" cy="376237"/>
          </a:xfrm>
          <a:prstGeom prst="straightConnector1">
            <a:avLst/>
          </a:prstGeom>
          <a:noFill/>
          <a:ln w="9525">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5" name="Text Box 17"/>
          <p:cNvSpPr txBox="1">
            <a:spLocks noChangeArrowheads="1"/>
          </p:cNvSpPr>
          <p:nvPr/>
        </p:nvSpPr>
        <p:spPr bwMode="auto">
          <a:xfrm>
            <a:off x="3962401" y="2071688"/>
            <a:ext cx="14763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a:solidFill>
                  <a:srgbClr val="33CC33"/>
                </a:solidFill>
                <a:latin typeface="Comic Sans MS" panose="030F0702030302020204" pitchFamily="66" charset="0"/>
              </a:rPr>
              <a:t>Recoverable</a:t>
            </a:r>
          </a:p>
        </p:txBody>
      </p:sp>
      <p:sp>
        <p:nvSpPr>
          <p:cNvPr id="2066" name="Text Box 18"/>
          <p:cNvSpPr txBox="1">
            <a:spLocks noChangeArrowheads="1"/>
          </p:cNvSpPr>
          <p:nvPr/>
        </p:nvSpPr>
        <p:spPr bwMode="auto">
          <a:xfrm>
            <a:off x="4062414" y="4440238"/>
            <a:ext cx="130492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lgn="ctr">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a:solidFill>
                  <a:srgbClr val="FF3300"/>
                </a:solidFill>
                <a:latin typeface="Comic Sans MS" panose="030F0702030302020204" pitchFamily="66" charset="0"/>
              </a:rPr>
              <a:t>Permanent</a:t>
            </a:r>
          </a:p>
        </p:txBody>
      </p:sp>
      <p:sp>
        <p:nvSpPr>
          <p:cNvPr id="2067" name="Text Box 19"/>
          <p:cNvSpPr txBox="1">
            <a:spLocks noChangeArrowheads="1"/>
          </p:cNvSpPr>
          <p:nvPr/>
        </p:nvSpPr>
        <p:spPr bwMode="auto">
          <a:xfrm>
            <a:off x="8524875" y="2819400"/>
            <a:ext cx="1619250" cy="406400"/>
          </a:xfrm>
          <a:prstGeom prst="rect">
            <a:avLst/>
          </a:prstGeom>
          <a:noFill/>
          <a:ln w="9525">
            <a:solidFill>
              <a:srgbClr val="33CC33"/>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000" i="1">
                <a:solidFill>
                  <a:srgbClr val="33CC33"/>
                </a:solidFill>
                <a:latin typeface="Comic Sans MS" panose="030F0702030302020204" pitchFamily="66" charset="0"/>
              </a:rPr>
              <a:t>Anelasticity</a:t>
            </a:r>
          </a:p>
        </p:txBody>
      </p:sp>
      <p:cxnSp>
        <p:nvCxnSpPr>
          <p:cNvPr id="2068" name="AutoShape 20"/>
          <p:cNvCxnSpPr>
            <a:cxnSpLocks noChangeShapeType="1"/>
            <a:stCxn id="2058" idx="3"/>
          </p:cNvCxnSpPr>
          <p:nvPr/>
        </p:nvCxnSpPr>
        <p:spPr bwMode="auto">
          <a:xfrm>
            <a:off x="8136236" y="3034844"/>
            <a:ext cx="321964" cy="13156"/>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9" name="Text Box 21"/>
          <p:cNvSpPr txBox="1">
            <a:spLocks noChangeArrowheads="1"/>
          </p:cNvSpPr>
          <p:nvPr/>
        </p:nvSpPr>
        <p:spPr bwMode="auto">
          <a:xfrm>
            <a:off x="8458200" y="5181600"/>
            <a:ext cx="1924050" cy="406400"/>
          </a:xfrm>
          <a:prstGeom prst="rect">
            <a:avLst/>
          </a:prstGeom>
          <a:noFill/>
          <a:ln w="9525">
            <a:solidFill>
              <a:srgbClr val="00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000" i="1">
                <a:solidFill>
                  <a:srgbClr val="0000FF"/>
                </a:solidFill>
                <a:latin typeface="Comic Sans MS" panose="030F0702030302020204" pitchFamily="66" charset="0"/>
              </a:rPr>
              <a:t>Viscoelasticity</a:t>
            </a:r>
          </a:p>
        </p:txBody>
      </p:sp>
      <p:cxnSp>
        <p:nvCxnSpPr>
          <p:cNvPr id="2070" name="AutoShape 22"/>
          <p:cNvCxnSpPr>
            <a:cxnSpLocks noChangeShapeType="1"/>
            <a:stCxn id="2058" idx="3"/>
            <a:endCxn id="2069" idx="1"/>
          </p:cNvCxnSpPr>
          <p:nvPr/>
        </p:nvCxnSpPr>
        <p:spPr bwMode="auto">
          <a:xfrm>
            <a:off x="8136236" y="3034844"/>
            <a:ext cx="321964" cy="2349956"/>
          </a:xfrm>
          <a:prstGeom prst="bentConnector3">
            <a:avLst>
              <a:gd name="adj1" fmla="val 50000"/>
            </a:avLst>
          </a:prstGeom>
          <a:noFill/>
          <a:ln w="9525">
            <a:solidFill>
              <a:srgbClr val="33CC33"/>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1" name="AutoShape 23"/>
          <p:cNvCxnSpPr>
            <a:cxnSpLocks noChangeShapeType="1"/>
            <a:stCxn id="2062" idx="3"/>
            <a:endCxn id="2069" idx="1"/>
          </p:cNvCxnSpPr>
          <p:nvPr/>
        </p:nvCxnSpPr>
        <p:spPr bwMode="auto">
          <a:xfrm>
            <a:off x="8099724" y="4558844"/>
            <a:ext cx="358477" cy="825956"/>
          </a:xfrm>
          <a:prstGeom prst="bentConnector3">
            <a:avLst>
              <a:gd name="adj1" fmla="val 50000"/>
            </a:avLst>
          </a:prstGeom>
          <a:noFill/>
          <a:ln w="9525">
            <a:solidFill>
              <a:srgbClr val="FF3300"/>
            </a:solidFill>
            <a:miter lim="800000"/>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xmlns="" val="41847737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Persistence</a:t>
            </a:r>
            <a:r>
              <a:rPr lang="de-DE" dirty="0" smtClean="0"/>
              <a:t> </a:t>
            </a:r>
            <a:r>
              <a:rPr lang="de-DE" dirty="0" err="1" smtClean="0"/>
              <a:t>Length</a:t>
            </a:r>
            <a:endParaRPr lang="de-DE" dirty="0"/>
          </a:p>
        </p:txBody>
      </p:sp>
      <p:sp>
        <p:nvSpPr>
          <p:cNvPr id="3" name="Inhaltsplatzhalter 2"/>
          <p:cNvSpPr>
            <a:spLocks noGrp="1"/>
          </p:cNvSpPr>
          <p:nvPr>
            <p:ph idx="1"/>
          </p:nvPr>
        </p:nvSpPr>
        <p:spPr/>
        <p:txBody>
          <a:bodyPr/>
          <a:lstStyle/>
          <a:p>
            <a:r>
              <a:rPr lang="de-DE" dirty="0" err="1" smtClean="0"/>
              <a:t>How</a:t>
            </a:r>
            <a:r>
              <a:rPr lang="de-DE" dirty="0" smtClean="0"/>
              <a:t> </a:t>
            </a:r>
            <a:r>
              <a:rPr lang="de-DE" dirty="0" err="1" smtClean="0"/>
              <a:t>can</a:t>
            </a:r>
            <a:r>
              <a:rPr lang="de-DE" dirty="0" smtClean="0"/>
              <a:t> </a:t>
            </a:r>
            <a:r>
              <a:rPr lang="de-DE" dirty="0" err="1" smtClean="0"/>
              <a:t>we</a:t>
            </a:r>
            <a:r>
              <a:rPr lang="de-DE" dirty="0" smtClean="0"/>
              <a:t> </a:t>
            </a:r>
            <a:r>
              <a:rPr lang="de-DE" dirty="0" err="1" smtClean="0"/>
              <a:t>quantifiy</a:t>
            </a:r>
            <a:r>
              <a:rPr lang="de-DE" dirty="0" smtClean="0"/>
              <a:t> </a:t>
            </a:r>
            <a:r>
              <a:rPr lang="de-DE" dirty="0" err="1" smtClean="0"/>
              <a:t>the</a:t>
            </a:r>
            <a:r>
              <a:rPr lang="de-DE" dirty="0" smtClean="0"/>
              <a:t> ‚</a:t>
            </a:r>
            <a:r>
              <a:rPr lang="de-DE" dirty="0" err="1" smtClean="0"/>
              <a:t>stiffness</a:t>
            </a:r>
            <a:r>
              <a:rPr lang="de-DE" dirty="0" smtClean="0"/>
              <a:t>‘ </a:t>
            </a:r>
            <a:r>
              <a:rPr lang="de-DE" dirty="0" err="1" smtClean="0"/>
              <a:t>of</a:t>
            </a:r>
            <a:r>
              <a:rPr lang="de-DE" dirty="0" smtClean="0"/>
              <a:t> a polymer?</a:t>
            </a:r>
          </a:p>
          <a:p>
            <a:r>
              <a:rPr lang="de-DE" dirty="0" err="1" smtClean="0"/>
              <a:t>Stiffness</a:t>
            </a:r>
            <a:r>
              <a:rPr lang="de-DE" dirty="0" smtClean="0"/>
              <a:t> </a:t>
            </a:r>
            <a:r>
              <a:rPr lang="de-DE" dirty="0" err="1" smtClean="0"/>
              <a:t>is</a:t>
            </a:r>
            <a:r>
              <a:rPr lang="de-DE" dirty="0" smtClean="0"/>
              <a:t> </a:t>
            </a:r>
            <a:r>
              <a:rPr lang="de-DE" dirty="0" err="1" smtClean="0"/>
              <a:t>scale</a:t>
            </a:r>
            <a:r>
              <a:rPr lang="de-DE" dirty="0" smtClean="0"/>
              <a:t> </a:t>
            </a:r>
            <a:r>
              <a:rPr lang="de-DE" dirty="0" err="1" smtClean="0"/>
              <a:t>dependent</a:t>
            </a:r>
            <a:r>
              <a:rPr lang="de-DE" dirty="0" smtClean="0"/>
              <a:t>! </a:t>
            </a:r>
          </a:p>
          <a:p>
            <a:pPr lvl="1"/>
            <a:r>
              <a:rPr lang="de-DE" dirty="0" smtClean="0"/>
              <a:t>Long </a:t>
            </a:r>
            <a:r>
              <a:rPr lang="de-DE" dirty="0" err="1" smtClean="0"/>
              <a:t>rod</a:t>
            </a:r>
            <a:r>
              <a:rPr lang="de-DE" dirty="0" smtClean="0"/>
              <a:t>: flexible</a:t>
            </a:r>
          </a:p>
          <a:p>
            <a:pPr lvl="1"/>
            <a:r>
              <a:rPr lang="de-DE" dirty="0" smtClean="0"/>
              <a:t>Short </a:t>
            </a:r>
            <a:r>
              <a:rPr lang="de-DE" dirty="0" err="1" smtClean="0"/>
              <a:t>rod</a:t>
            </a:r>
            <a:r>
              <a:rPr lang="de-DE" dirty="0" smtClean="0"/>
              <a:t>: </a:t>
            </a:r>
            <a:r>
              <a:rPr lang="de-DE" dirty="0" err="1" smtClean="0"/>
              <a:t>stiff</a:t>
            </a:r>
            <a:endParaRPr lang="de-DE" dirty="0"/>
          </a:p>
          <a:p>
            <a:pPr lvl="1"/>
            <a:endParaRPr lang="de-DE" dirty="0" smtClean="0"/>
          </a:p>
          <a:p>
            <a:pPr lvl="1"/>
            <a:endParaRPr lang="de-DE" dirty="0"/>
          </a:p>
          <a:p>
            <a:pPr marL="457200" lvl="1" indent="0">
              <a:buNone/>
            </a:pPr>
            <a:r>
              <a:rPr lang="de-DE" dirty="0" smtClean="0"/>
              <a:t>A </a:t>
            </a:r>
            <a:r>
              <a:rPr lang="de-DE" dirty="0" err="1" smtClean="0"/>
              <a:t>good</a:t>
            </a:r>
            <a:r>
              <a:rPr lang="de-DE" dirty="0" smtClean="0"/>
              <a:t> </a:t>
            </a:r>
            <a:r>
              <a:rPr lang="de-DE" dirty="0" err="1" smtClean="0"/>
              <a:t>measure</a:t>
            </a:r>
            <a:r>
              <a:rPr lang="de-DE" dirty="0" smtClean="0"/>
              <a:t> </a:t>
            </a:r>
            <a:r>
              <a:rPr lang="de-DE" dirty="0" err="1" smtClean="0"/>
              <a:t>for</a:t>
            </a:r>
            <a:r>
              <a:rPr lang="de-DE" dirty="0" smtClean="0"/>
              <a:t> </a:t>
            </a:r>
            <a:r>
              <a:rPr lang="de-DE" dirty="0" err="1" smtClean="0"/>
              <a:t>stifness</a:t>
            </a:r>
            <a:r>
              <a:rPr lang="de-DE" dirty="0" smtClean="0"/>
              <a:t> </a:t>
            </a:r>
            <a:r>
              <a:rPr lang="de-DE" dirty="0" err="1" smtClean="0"/>
              <a:t>is</a:t>
            </a:r>
            <a:r>
              <a:rPr lang="de-DE" dirty="0" smtClean="0"/>
              <a:t> </a:t>
            </a:r>
            <a:r>
              <a:rPr lang="de-DE" dirty="0" err="1" smtClean="0"/>
              <a:t>the</a:t>
            </a:r>
            <a:r>
              <a:rPr lang="de-DE" dirty="0" smtClean="0"/>
              <a:t> </a:t>
            </a:r>
            <a:r>
              <a:rPr lang="de-DE" dirty="0" err="1" smtClean="0"/>
              <a:t>length</a:t>
            </a:r>
            <a:r>
              <a:rPr lang="de-DE" dirty="0" smtClean="0"/>
              <a:t> </a:t>
            </a:r>
            <a:r>
              <a:rPr lang="de-DE" dirty="0" err="1" smtClean="0"/>
              <a:t>scale</a:t>
            </a:r>
            <a:r>
              <a:rPr lang="de-DE" dirty="0" smtClean="0"/>
              <a:t>, </a:t>
            </a:r>
            <a:r>
              <a:rPr lang="de-DE" dirty="0" err="1" smtClean="0"/>
              <a:t>over</a:t>
            </a:r>
            <a:r>
              <a:rPr lang="de-DE" dirty="0" smtClean="0"/>
              <a:t> </a:t>
            </a:r>
            <a:r>
              <a:rPr lang="de-DE" dirty="0" err="1" smtClean="0"/>
              <a:t>which</a:t>
            </a:r>
            <a:r>
              <a:rPr lang="de-DE" dirty="0" smtClean="0"/>
              <a:t> </a:t>
            </a:r>
            <a:r>
              <a:rPr lang="de-DE" dirty="0" err="1" smtClean="0"/>
              <a:t>the</a:t>
            </a:r>
            <a:r>
              <a:rPr lang="de-DE" dirty="0" smtClean="0"/>
              <a:t> polymer/</a:t>
            </a:r>
            <a:r>
              <a:rPr lang="de-DE" dirty="0" err="1" smtClean="0"/>
              <a:t>rod</a:t>
            </a:r>
            <a:r>
              <a:rPr lang="de-DE" dirty="0" smtClean="0"/>
              <a:t> </a:t>
            </a:r>
            <a:r>
              <a:rPr lang="de-DE" dirty="0" err="1" smtClean="0"/>
              <a:t>can</a:t>
            </a:r>
            <a:r>
              <a:rPr lang="de-DE" dirty="0" smtClean="0"/>
              <a:t> </a:t>
            </a:r>
            <a:r>
              <a:rPr lang="de-DE" dirty="0" err="1" smtClean="0"/>
              <a:t>be</a:t>
            </a:r>
            <a:r>
              <a:rPr lang="de-DE" dirty="0" smtClean="0"/>
              <a:t> </a:t>
            </a:r>
            <a:r>
              <a:rPr lang="de-DE" dirty="0" err="1" smtClean="0"/>
              <a:t>considered</a:t>
            </a:r>
            <a:r>
              <a:rPr lang="de-DE" dirty="0" smtClean="0"/>
              <a:t> ‚</a:t>
            </a:r>
            <a:r>
              <a:rPr lang="de-DE" dirty="0" err="1" smtClean="0"/>
              <a:t>stiff</a:t>
            </a:r>
            <a:r>
              <a:rPr lang="de-DE" dirty="0" smtClean="0"/>
              <a:t>‘: </a:t>
            </a:r>
            <a:r>
              <a:rPr lang="de-DE" dirty="0" err="1" smtClean="0"/>
              <a:t>persistence</a:t>
            </a:r>
            <a:r>
              <a:rPr lang="de-DE" dirty="0" smtClean="0"/>
              <a:t> </a:t>
            </a:r>
            <a:r>
              <a:rPr lang="de-DE" dirty="0" err="1" smtClean="0"/>
              <a:t>length</a:t>
            </a:r>
            <a:endParaRPr lang="de-DE" dirty="0" smtClean="0"/>
          </a:p>
          <a:p>
            <a:pPr lvl="1"/>
            <a:endParaRPr lang="de-DE" dirty="0" smtClean="0"/>
          </a:p>
        </p:txBody>
      </p:sp>
    </p:spTree>
    <p:extLst>
      <p:ext uri="{BB962C8B-B14F-4D97-AF65-F5344CB8AC3E}">
        <p14:creationId xmlns:p14="http://schemas.microsoft.com/office/powerpoint/2010/main" xmlns="" val="346209319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717675" y="111125"/>
            <a:ext cx="1246188" cy="433388"/>
          </a:xfrm>
          <a:prstGeom prst="rect">
            <a:avLst/>
          </a:prstGeom>
          <a:solidFill>
            <a:srgbClr val="E5FFE5"/>
          </a:solidFill>
          <a:ln w="6350">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Elasticity</a:t>
            </a:r>
          </a:p>
        </p:txBody>
      </p:sp>
      <p:sp>
        <p:nvSpPr>
          <p:cNvPr id="52228" name="Text Box 4"/>
          <p:cNvSpPr txBox="1">
            <a:spLocks noChangeArrowheads="1"/>
          </p:cNvSpPr>
          <p:nvPr/>
        </p:nvSpPr>
        <p:spPr bwMode="auto">
          <a:xfrm>
            <a:off x="1917700" y="5181600"/>
            <a:ext cx="1246188" cy="433388"/>
          </a:xfrm>
          <a:prstGeom prst="rect">
            <a:avLst/>
          </a:prstGeom>
          <a:solidFill>
            <a:srgbClr val="E5FFE5"/>
          </a:solidFill>
          <a:ln w="6350">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Elasticity</a:t>
            </a:r>
          </a:p>
        </p:txBody>
      </p:sp>
      <p:sp>
        <p:nvSpPr>
          <p:cNvPr id="52229" name="Text Box 5"/>
          <p:cNvSpPr txBox="1">
            <a:spLocks noChangeArrowheads="1"/>
          </p:cNvSpPr>
          <p:nvPr/>
        </p:nvSpPr>
        <p:spPr bwMode="auto">
          <a:xfrm>
            <a:off x="3802063" y="4872039"/>
            <a:ext cx="920750" cy="433387"/>
          </a:xfrm>
          <a:prstGeom prst="rect">
            <a:avLst/>
          </a:prstGeom>
          <a:solidFill>
            <a:srgbClr val="E5FFE5">
              <a:alpha val="50000"/>
            </a:srgbClr>
          </a:solidFill>
          <a:ln w="6350" algn="ctr">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Linear</a:t>
            </a:r>
          </a:p>
        </p:txBody>
      </p:sp>
      <p:sp>
        <p:nvSpPr>
          <p:cNvPr id="52230" name="Text Box 6"/>
          <p:cNvSpPr txBox="1">
            <a:spLocks noChangeArrowheads="1"/>
          </p:cNvSpPr>
          <p:nvPr/>
        </p:nvSpPr>
        <p:spPr bwMode="auto">
          <a:xfrm>
            <a:off x="3802063" y="5557839"/>
            <a:ext cx="1401762" cy="433387"/>
          </a:xfrm>
          <a:prstGeom prst="rect">
            <a:avLst/>
          </a:prstGeom>
          <a:solidFill>
            <a:srgbClr val="E5FFE5">
              <a:alpha val="50000"/>
            </a:srgbClr>
          </a:solidFill>
          <a:ln w="6350" algn="ctr">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Non-linear</a:t>
            </a:r>
          </a:p>
        </p:txBody>
      </p:sp>
      <p:cxnSp>
        <p:nvCxnSpPr>
          <p:cNvPr id="52231" name="AutoShape 7"/>
          <p:cNvCxnSpPr>
            <a:cxnSpLocks noChangeShapeType="1"/>
            <a:stCxn id="52228" idx="3"/>
            <a:endCxn id="52229" idx="1"/>
          </p:cNvCxnSpPr>
          <p:nvPr/>
        </p:nvCxnSpPr>
        <p:spPr bwMode="auto">
          <a:xfrm flipV="1">
            <a:off x="3163889" y="5089526"/>
            <a:ext cx="638175" cy="309563"/>
          </a:xfrm>
          <a:prstGeom prst="straightConnector1">
            <a:avLst/>
          </a:prstGeom>
          <a:noFill/>
          <a:ln w="6350">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2232" name="AutoShape 8"/>
          <p:cNvCxnSpPr>
            <a:cxnSpLocks noChangeShapeType="1"/>
            <a:stCxn id="52228" idx="3"/>
            <a:endCxn id="52230" idx="1"/>
          </p:cNvCxnSpPr>
          <p:nvPr/>
        </p:nvCxnSpPr>
        <p:spPr bwMode="auto">
          <a:xfrm>
            <a:off x="3163889" y="5399089"/>
            <a:ext cx="638175" cy="376237"/>
          </a:xfrm>
          <a:prstGeom prst="straightConnector1">
            <a:avLst/>
          </a:prstGeom>
          <a:noFill/>
          <a:ln w="6350">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2245" name="Text Box 93"/>
          <p:cNvSpPr txBox="1">
            <a:spLocks noChangeArrowheads="1"/>
          </p:cNvSpPr>
          <p:nvPr/>
        </p:nvSpPr>
        <p:spPr bwMode="auto">
          <a:xfrm>
            <a:off x="4886325" y="4959351"/>
            <a:ext cx="2748120" cy="28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000" tIns="18000" rIns="18000" bIns="18000">
            <a:spAutoFit/>
          </a:bodyPr>
          <a:lstStyle>
            <a:lvl1pPr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de-DE" sz="1600" i="1">
                <a:latin typeface="Times New Roman" panose="02020603050405020304" pitchFamily="18" charset="0"/>
              </a:rPr>
              <a:t>E.g. Al deformed at small strains</a:t>
            </a:r>
          </a:p>
        </p:txBody>
      </p:sp>
      <p:sp>
        <p:nvSpPr>
          <p:cNvPr id="52246" name="Text Box 93"/>
          <p:cNvSpPr txBox="1">
            <a:spLocks noChangeArrowheads="1"/>
          </p:cNvSpPr>
          <p:nvPr/>
        </p:nvSpPr>
        <p:spPr bwMode="auto">
          <a:xfrm>
            <a:off x="5284788" y="5634039"/>
            <a:ext cx="3716846" cy="282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8000" tIns="18000" rIns="18000" bIns="18000">
            <a:spAutoFit/>
          </a:bodyPr>
          <a:lstStyle>
            <a:lvl1pPr indent="317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r>
              <a:rPr lang="en-US" altLang="de-DE" sz="1600" i="1">
                <a:latin typeface="Times New Roman" panose="02020603050405020304" pitchFamily="18" charset="0"/>
              </a:rPr>
              <a:t>E.g. deformation of an elastomer like rubber</a:t>
            </a:r>
          </a:p>
        </p:txBody>
      </p:sp>
      <p:sp>
        <p:nvSpPr>
          <p:cNvPr id="52247" name="Text Box 15"/>
          <p:cNvSpPr txBox="1">
            <a:spLocks noChangeArrowheads="1"/>
          </p:cNvSpPr>
          <p:nvPr/>
        </p:nvSpPr>
        <p:spPr bwMode="auto">
          <a:xfrm>
            <a:off x="1676400" y="625475"/>
            <a:ext cx="8839200" cy="1733550"/>
          </a:xfrm>
          <a:prstGeom prst="rect">
            <a:avLst/>
          </a:prstGeom>
          <a:solidFill>
            <a:srgbClr val="EFFFFF"/>
          </a:solidFill>
          <a:ln w="9525">
            <a:solidFill>
              <a:srgbClr val="0000FF"/>
            </a:solidFill>
            <a:miter lim="800000"/>
            <a:headEnd/>
            <a:tailEnd/>
          </a:ln>
        </p:spPr>
        <p:txBody>
          <a:bodyPr tIns="91440" bIns="91440">
            <a:spAutoFit/>
          </a:bodyPr>
          <a:lstStyle>
            <a:lvl1pPr marL="344488" indent="-3444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Elastic deformation is reversible deformation- i.e. when load/forces/constraints are released the body returns to its original configuration (shape and size).</a:t>
            </a:r>
          </a:p>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Elastic deformation can be caused by tension/compression or shear forces.</a:t>
            </a:r>
          </a:p>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Usually in metals and ceramics elastic deformation is seen at low strains (less than ~10</a:t>
            </a:r>
            <a:r>
              <a:rPr lang="en-US" altLang="de-DE" baseline="30000">
                <a:latin typeface="Times New Roman" panose="02020603050405020304" pitchFamily="18" charset="0"/>
                <a:cs typeface="Times New Roman" panose="02020603050405020304" pitchFamily="18" charset="0"/>
                <a:sym typeface="Symbol" panose="05050102010706020507" pitchFamily="18" charset="2"/>
              </a:rPr>
              <a:t>–3</a:t>
            </a:r>
            <a:r>
              <a:rPr lang="en-US" altLang="de-DE">
                <a:latin typeface="Times New Roman" panose="02020603050405020304" pitchFamily="18" charset="0"/>
                <a:cs typeface="Times New Roman" panose="02020603050405020304" pitchFamily="18" charset="0"/>
                <a:sym typeface="Symbol" panose="05050102010706020507" pitchFamily="18" charset="2"/>
              </a:rPr>
              <a:t>).</a:t>
            </a:r>
          </a:p>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The elastic behaviour of metals and ceramics is usually linear.</a:t>
            </a:r>
          </a:p>
        </p:txBody>
      </p:sp>
    </p:spTree>
    <p:extLst>
      <p:ext uri="{BB962C8B-B14F-4D97-AF65-F5344CB8AC3E}">
        <p14:creationId xmlns:p14="http://schemas.microsoft.com/office/powerpoint/2010/main" xmlns="" val="2228944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9601200" y="6400800"/>
            <a:ext cx="27463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sz="1200">
                <a:solidFill>
                  <a:srgbClr val="000000"/>
                </a:solidFill>
                <a:latin typeface="Arial Rounded MT Bold" panose="020F0704030504030204" pitchFamily="34" charset="0"/>
              </a:rPr>
              <a:t>4</a:t>
            </a:r>
          </a:p>
        </p:txBody>
      </p:sp>
      <p:sp>
        <p:nvSpPr>
          <p:cNvPr id="6147" name="Rectangle 3"/>
          <p:cNvSpPr>
            <a:spLocks noChangeArrowheads="1"/>
          </p:cNvSpPr>
          <p:nvPr/>
        </p:nvSpPr>
        <p:spPr bwMode="auto">
          <a:xfrm>
            <a:off x="2057401" y="1096964"/>
            <a:ext cx="2072427"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  </a:t>
            </a:r>
            <a:r>
              <a:rPr lang="en-US" altLang="de-DE">
                <a:solidFill>
                  <a:schemeClr val="accent2"/>
                </a:solidFill>
                <a:latin typeface="Arial Rounded MT Bold" panose="020F0704030504030204" pitchFamily="34" charset="0"/>
              </a:rPr>
              <a:t>Tensile</a:t>
            </a:r>
            <a:r>
              <a:rPr lang="en-US" altLang="de-DE">
                <a:latin typeface="Arial Rounded MT Bold" panose="020F0704030504030204" pitchFamily="34" charset="0"/>
              </a:rPr>
              <a:t> stress, </a:t>
            </a:r>
            <a:r>
              <a:rPr lang="en-US" altLang="de-DE">
                <a:latin typeface="Symbol" panose="05050102010706020507" pitchFamily="18" charset="2"/>
              </a:rPr>
              <a:t>s</a:t>
            </a:r>
            <a:r>
              <a:rPr lang="en-US" altLang="de-DE">
                <a:latin typeface="Arial Rounded MT Bold" panose="020F0704030504030204" pitchFamily="34" charset="0"/>
              </a:rPr>
              <a:t>:</a:t>
            </a:r>
          </a:p>
        </p:txBody>
      </p:sp>
      <p:sp>
        <p:nvSpPr>
          <p:cNvPr id="6148" name="Rectangle 4"/>
          <p:cNvSpPr>
            <a:spLocks noChangeArrowheads="1"/>
          </p:cNvSpPr>
          <p:nvPr/>
        </p:nvSpPr>
        <p:spPr bwMode="auto">
          <a:xfrm>
            <a:off x="6675439" y="1096964"/>
            <a:ext cx="190904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  </a:t>
            </a:r>
            <a:r>
              <a:rPr lang="en-US" altLang="de-DE">
                <a:solidFill>
                  <a:schemeClr val="accent2"/>
                </a:solidFill>
                <a:latin typeface="Arial Rounded MT Bold" panose="020F0704030504030204" pitchFamily="34" charset="0"/>
              </a:rPr>
              <a:t>Shear</a:t>
            </a:r>
            <a:r>
              <a:rPr lang="en-US" altLang="de-DE">
                <a:latin typeface="Arial Rounded MT Bold" panose="020F0704030504030204" pitchFamily="34" charset="0"/>
              </a:rPr>
              <a:t> stress, </a:t>
            </a:r>
            <a:r>
              <a:rPr lang="en-US" altLang="de-DE">
                <a:latin typeface="Symbol" panose="05050102010706020507" pitchFamily="18" charset="2"/>
              </a:rPr>
              <a:t>t</a:t>
            </a:r>
            <a:r>
              <a:rPr lang="en-US" altLang="de-DE">
                <a:latin typeface="Arial Rounded MT Bold" panose="020F0704030504030204" pitchFamily="34" charset="0"/>
              </a:rPr>
              <a:t>:</a:t>
            </a:r>
          </a:p>
        </p:txBody>
      </p:sp>
      <p:pic>
        <p:nvPicPr>
          <p:cNvPr id="6149"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905000" y="1219200"/>
            <a:ext cx="3467100" cy="3492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438400" y="3937000"/>
            <a:ext cx="2921000" cy="2006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1" name="Picture 7"/>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375400" y="1219200"/>
            <a:ext cx="3530600" cy="3784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6629400" y="4191000"/>
            <a:ext cx="1104900" cy="102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153" name="Rectangle 9"/>
          <p:cNvSpPr>
            <a:spLocks noChangeArrowheads="1"/>
          </p:cNvSpPr>
          <p:nvPr/>
        </p:nvSpPr>
        <p:spPr bwMode="auto">
          <a:xfrm>
            <a:off x="4826001" y="5257800"/>
            <a:ext cx="2041585" cy="656590"/>
          </a:xfrm>
          <a:prstGeom prst="rect">
            <a:avLst/>
          </a:prstGeom>
          <a:solidFill>
            <a:schemeClr val="hlink"/>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dirty="0">
                <a:latin typeface="Arial Rounded MT Bold" panose="020F0704030504030204" pitchFamily="34" charset="0"/>
              </a:rPr>
              <a:t>Stress has units:</a:t>
            </a:r>
          </a:p>
          <a:p>
            <a:pPr eaLnBrk="0" hangingPunct="0"/>
            <a:r>
              <a:rPr lang="en-US" altLang="de-DE" dirty="0" smtClean="0">
                <a:latin typeface="Arial Rounded MT Bold" panose="020F0704030504030204" pitchFamily="34" charset="0"/>
              </a:rPr>
              <a:t>N/m</a:t>
            </a:r>
            <a:r>
              <a:rPr lang="en-US" altLang="de-DE" sz="2800" baseline="20000" dirty="0" smtClean="0">
                <a:latin typeface="Arial Rounded MT Bold" panose="020F0704030504030204" pitchFamily="34" charset="0"/>
              </a:rPr>
              <a:t>2</a:t>
            </a:r>
            <a:r>
              <a:rPr lang="en-US" altLang="de-DE" dirty="0">
                <a:latin typeface="Arial Rounded MT Bold" panose="020F0704030504030204" pitchFamily="34" charset="0"/>
              </a:rPr>
              <a:t> </a:t>
            </a:r>
            <a:r>
              <a:rPr lang="en-US" altLang="de-DE" dirty="0" smtClean="0">
                <a:latin typeface="Arial Rounded MT Bold" panose="020F0704030504030204" pitchFamily="34" charset="0"/>
              </a:rPr>
              <a:t>(Pa)</a:t>
            </a:r>
            <a:endParaRPr lang="en-US" altLang="de-DE" sz="2800" baseline="20000" dirty="0">
              <a:latin typeface="Arial Rounded MT Bold" panose="020F0704030504030204" pitchFamily="34" charset="0"/>
            </a:endParaRPr>
          </a:p>
        </p:txBody>
      </p:sp>
      <p:sp>
        <p:nvSpPr>
          <p:cNvPr id="6154" name="Rectangle 10"/>
          <p:cNvSpPr>
            <a:spLocks noGrp="1" noChangeArrowheads="1"/>
          </p:cNvSpPr>
          <p:nvPr>
            <p:ph type="title" idx="4294967295"/>
          </p:nvPr>
        </p:nvSpPr>
        <p:spPr>
          <a:xfrm>
            <a:off x="838200" y="-40124"/>
            <a:ext cx="10515600" cy="1325563"/>
          </a:xfrm>
        </p:spPr>
        <p:txBody>
          <a:bodyPr/>
          <a:lstStyle/>
          <a:p>
            <a:r>
              <a:rPr lang="en-US" altLang="de-DE" dirty="0"/>
              <a:t>ENGINEERING </a:t>
            </a:r>
            <a:r>
              <a:rPr lang="en-US" altLang="de-DE" dirty="0" smtClean="0"/>
              <a:t>STRESS /</a:t>
            </a:r>
            <a:r>
              <a:rPr lang="en-US" altLang="de-DE" dirty="0" err="1" smtClean="0"/>
              <a:t>Gauchy</a:t>
            </a:r>
            <a:r>
              <a:rPr lang="en-US" altLang="de-DE" dirty="0" smtClean="0"/>
              <a:t> STRESS</a:t>
            </a:r>
            <a:endParaRPr lang="en-US" altLang="de-DE" dirty="0"/>
          </a:p>
        </p:txBody>
      </p:sp>
    </p:spTree>
    <p:extLst>
      <p:ext uri="{BB962C8B-B14F-4D97-AF65-F5344CB8AC3E}">
        <p14:creationId xmlns:p14="http://schemas.microsoft.com/office/powerpoint/2010/main" xmlns="" val="7461810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9601200" y="6400800"/>
            <a:ext cx="274638" cy="2746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sz="1200">
                <a:solidFill>
                  <a:srgbClr val="000000"/>
                </a:solidFill>
                <a:latin typeface="Arial Rounded MT Bold" panose="020F0704030504030204" pitchFamily="34" charset="0"/>
              </a:rPr>
              <a:t>8</a:t>
            </a:r>
          </a:p>
        </p:txBody>
      </p:sp>
      <p:sp>
        <p:nvSpPr>
          <p:cNvPr id="10243" name="Rectangle 3"/>
          <p:cNvSpPr>
            <a:spLocks noChangeArrowheads="1"/>
          </p:cNvSpPr>
          <p:nvPr/>
        </p:nvSpPr>
        <p:spPr bwMode="auto">
          <a:xfrm>
            <a:off x="2057400" y="990601"/>
            <a:ext cx="1763816"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  </a:t>
            </a:r>
            <a:r>
              <a:rPr lang="en-US" altLang="de-DE">
                <a:solidFill>
                  <a:schemeClr val="accent2"/>
                </a:solidFill>
                <a:latin typeface="Arial Rounded MT Bold" panose="020F0704030504030204" pitchFamily="34" charset="0"/>
              </a:rPr>
              <a:t>Tensile</a:t>
            </a:r>
            <a:r>
              <a:rPr lang="en-US" altLang="de-DE">
                <a:latin typeface="Arial Rounded MT Bold" panose="020F0704030504030204" pitchFamily="34" charset="0"/>
              </a:rPr>
              <a:t> strain:</a:t>
            </a:r>
          </a:p>
        </p:txBody>
      </p:sp>
      <p:sp>
        <p:nvSpPr>
          <p:cNvPr id="10244" name="Rectangle 4"/>
          <p:cNvSpPr>
            <a:spLocks noChangeArrowheads="1"/>
          </p:cNvSpPr>
          <p:nvPr/>
        </p:nvSpPr>
        <p:spPr bwMode="auto">
          <a:xfrm>
            <a:off x="7010401" y="990601"/>
            <a:ext cx="1755609"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  </a:t>
            </a:r>
            <a:r>
              <a:rPr lang="en-US" altLang="de-DE">
                <a:solidFill>
                  <a:schemeClr val="accent2"/>
                </a:solidFill>
                <a:latin typeface="Arial Rounded MT Bold" panose="020F0704030504030204" pitchFamily="34" charset="0"/>
              </a:rPr>
              <a:t>Lateral</a:t>
            </a:r>
            <a:r>
              <a:rPr lang="en-US" altLang="de-DE">
                <a:latin typeface="Arial Rounded MT Bold" panose="020F0704030504030204" pitchFamily="34" charset="0"/>
              </a:rPr>
              <a:t> strain:</a:t>
            </a:r>
          </a:p>
        </p:txBody>
      </p:sp>
      <p:sp>
        <p:nvSpPr>
          <p:cNvPr id="10245" name="Rectangle 5"/>
          <p:cNvSpPr>
            <a:spLocks noChangeArrowheads="1"/>
          </p:cNvSpPr>
          <p:nvPr/>
        </p:nvSpPr>
        <p:spPr bwMode="auto">
          <a:xfrm>
            <a:off x="2057400" y="3535364"/>
            <a:ext cx="1638910" cy="276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pPr eaLnBrk="0" hangingPunct="0"/>
            <a:r>
              <a:rPr lang="en-US" altLang="de-DE">
                <a:latin typeface="Arial Rounded MT Bold" panose="020F0704030504030204" pitchFamily="34" charset="0"/>
              </a:rPr>
              <a:t>•  </a:t>
            </a:r>
            <a:r>
              <a:rPr lang="en-US" altLang="de-DE">
                <a:solidFill>
                  <a:schemeClr val="accent2"/>
                </a:solidFill>
                <a:latin typeface="Arial Rounded MT Bold" panose="020F0704030504030204" pitchFamily="34" charset="0"/>
              </a:rPr>
              <a:t>Shear</a:t>
            </a:r>
            <a:r>
              <a:rPr lang="en-US" altLang="de-DE">
                <a:latin typeface="Arial Rounded MT Bold" panose="020F0704030504030204" pitchFamily="34" charset="0"/>
              </a:rPr>
              <a:t> strain:</a:t>
            </a:r>
          </a:p>
        </p:txBody>
      </p:sp>
      <p:pic>
        <p:nvPicPr>
          <p:cNvPr id="10246" name="Picture 6"/>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286000" y="3657600"/>
            <a:ext cx="3302000" cy="304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648200" y="838200"/>
            <a:ext cx="2654300" cy="312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895600" y="1828800"/>
            <a:ext cx="1117600" cy="92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7797800" y="1803400"/>
            <a:ext cx="1346200" cy="939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4724400" y="4762500"/>
            <a:ext cx="1473200" cy="571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251" name="Rectangle 11"/>
          <p:cNvSpPr>
            <a:spLocks noChangeArrowheads="1"/>
          </p:cNvSpPr>
          <p:nvPr/>
        </p:nvSpPr>
        <p:spPr bwMode="auto">
          <a:xfrm>
            <a:off x="7162801" y="4621214"/>
            <a:ext cx="1922129" cy="646331"/>
          </a:xfrm>
          <a:prstGeom prst="rect">
            <a:avLst/>
          </a:prstGeom>
          <a:solidFill>
            <a:srgbClr val="CCEC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eaLnBrk="0" hangingPunct="0"/>
            <a:r>
              <a:rPr lang="en-US" altLang="de-DE">
                <a:latin typeface="Arial Rounded MT Bold" panose="020F0704030504030204" pitchFamily="34" charset="0"/>
              </a:rPr>
              <a:t>Strain is always</a:t>
            </a:r>
          </a:p>
          <a:p>
            <a:pPr eaLnBrk="0" hangingPunct="0"/>
            <a:r>
              <a:rPr lang="en-US" altLang="de-DE">
                <a:latin typeface="Arial Rounded MT Bold" panose="020F0704030504030204" pitchFamily="34" charset="0"/>
              </a:rPr>
              <a:t>dimensionless.</a:t>
            </a:r>
          </a:p>
        </p:txBody>
      </p:sp>
      <p:sp>
        <p:nvSpPr>
          <p:cNvPr id="10252" name="Rectangle 12"/>
          <p:cNvSpPr>
            <a:spLocks noGrp="1" noChangeArrowheads="1"/>
          </p:cNvSpPr>
          <p:nvPr>
            <p:ph type="title" idx="4294967295"/>
          </p:nvPr>
        </p:nvSpPr>
        <p:spPr>
          <a:xfrm>
            <a:off x="838200" y="-216771"/>
            <a:ext cx="10515600" cy="1325563"/>
          </a:xfrm>
        </p:spPr>
        <p:txBody>
          <a:bodyPr/>
          <a:lstStyle/>
          <a:p>
            <a:r>
              <a:rPr lang="en-US" altLang="de-DE" dirty="0"/>
              <a:t>ENGINEERING STRAIN</a:t>
            </a:r>
          </a:p>
        </p:txBody>
      </p:sp>
    </p:spTree>
    <p:extLst>
      <p:ext uri="{BB962C8B-B14F-4D97-AF65-F5344CB8AC3E}">
        <p14:creationId xmlns:p14="http://schemas.microsoft.com/office/powerpoint/2010/main" xmlns="" val="42736530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7106" name="Object 2"/>
          <p:cNvGraphicFramePr>
            <a:graphicFrameLocks noChangeAspect="1"/>
          </p:cNvGraphicFramePr>
          <p:nvPr/>
        </p:nvGraphicFramePr>
        <p:xfrm>
          <a:off x="1828801" y="4318001"/>
          <a:ext cx="2208213" cy="962025"/>
        </p:xfrm>
        <a:graphic>
          <a:graphicData uri="http://schemas.openxmlformats.org/presentationml/2006/ole">
            <p:oleObj spid="_x0000_s4214" name="Equation" r:id="rId3" imgW="901309" imgH="393529" progId="Equation.3">
              <p:embed/>
            </p:oleObj>
          </a:graphicData>
        </a:graphic>
      </p:graphicFrame>
      <p:sp>
        <p:nvSpPr>
          <p:cNvPr id="47107" name="Rectangle 3"/>
          <p:cNvSpPr>
            <a:spLocks noChangeArrowheads="1"/>
          </p:cNvSpPr>
          <p:nvPr/>
        </p:nvSpPr>
        <p:spPr bwMode="auto">
          <a:xfrm>
            <a:off x="2730500" y="4297364"/>
            <a:ext cx="522288" cy="985837"/>
          </a:xfrm>
          <a:prstGeom prst="rect">
            <a:avLst/>
          </a:prstGeom>
          <a:solidFill>
            <a:srgbClr val="33CC33">
              <a:alpha val="20000"/>
            </a:srgbClr>
          </a:solidFill>
          <a:ln>
            <a:noFill/>
          </a:ln>
          <a:effectLst/>
          <a:extLst>
            <a:ext uri="{91240B29-F687-4F45-9708-019B960494DF}">
              <a14:hiddenLine xmlns:a14="http://schemas.microsoft.com/office/drawing/2010/main" xmlns="" w="9525">
                <a:solidFill>
                  <a:srgbClr val="33CC33"/>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47108" name="Rectangle 4"/>
          <p:cNvSpPr>
            <a:spLocks noChangeArrowheads="1"/>
          </p:cNvSpPr>
          <p:nvPr/>
        </p:nvSpPr>
        <p:spPr bwMode="auto">
          <a:xfrm>
            <a:off x="3506788" y="4313239"/>
            <a:ext cx="520700" cy="962025"/>
          </a:xfrm>
          <a:prstGeom prst="rect">
            <a:avLst/>
          </a:prstGeom>
          <a:solidFill>
            <a:srgbClr val="FF0000">
              <a:alpha val="20000"/>
            </a:srgbClr>
          </a:solidFill>
          <a:ln>
            <a:noFill/>
          </a:ln>
          <a:effectLst/>
          <a:extLst>
            <a:ext uri="{91240B29-F687-4F45-9708-019B960494DF}">
              <a14:hiddenLine xmlns:a14="http://schemas.microsoft.com/office/drawing/2010/main" xmlns="" w="952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47109" name="Text Box 5"/>
          <p:cNvSpPr txBox="1">
            <a:spLocks noChangeArrowheads="1"/>
          </p:cNvSpPr>
          <p:nvPr/>
        </p:nvSpPr>
        <p:spPr bwMode="auto">
          <a:xfrm>
            <a:off x="2438401" y="6021389"/>
            <a:ext cx="2168525" cy="650875"/>
          </a:xfrm>
          <a:prstGeom prst="rect">
            <a:avLst/>
          </a:prstGeom>
          <a:noFill/>
          <a:ln w="9525">
            <a:solidFill>
              <a:srgbClr val="0000FF"/>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lgn="ctr"/>
            <a:r>
              <a:rPr lang="en-US" altLang="de-DE">
                <a:solidFill>
                  <a:srgbClr val="0000FF"/>
                </a:solidFill>
                <a:latin typeface="Times New Roman" panose="02020603050405020304" pitchFamily="18" charset="0"/>
              </a:rPr>
              <a:t>A,B,m,n </a:t>
            </a:r>
            <a:r>
              <a:rPr lang="en-US" altLang="de-DE">
                <a:solidFill>
                  <a:srgbClr val="0000FF"/>
                </a:solidFill>
                <a:latin typeface="Times New Roman" panose="02020603050405020304" pitchFamily="18" charset="0"/>
                <a:cs typeface="Times New Roman" panose="02020603050405020304" pitchFamily="18" charset="0"/>
              </a:rPr>
              <a:t>→ constants</a:t>
            </a:r>
            <a:br>
              <a:rPr lang="en-US" altLang="de-DE">
                <a:solidFill>
                  <a:srgbClr val="0000FF"/>
                </a:solidFill>
                <a:latin typeface="Times New Roman" panose="02020603050405020304" pitchFamily="18" charset="0"/>
                <a:cs typeface="Times New Roman" panose="02020603050405020304" pitchFamily="18" charset="0"/>
              </a:rPr>
            </a:br>
            <a:r>
              <a:rPr lang="en-US" altLang="de-DE">
                <a:solidFill>
                  <a:srgbClr val="0000FF"/>
                </a:solidFill>
                <a:latin typeface="Times New Roman" panose="02020603050405020304" pitchFamily="18" charset="0"/>
                <a:cs typeface="Times New Roman" panose="02020603050405020304" pitchFamily="18" charset="0"/>
              </a:rPr>
              <a:t>m &gt; n</a:t>
            </a:r>
          </a:p>
        </p:txBody>
      </p:sp>
      <p:sp>
        <p:nvSpPr>
          <p:cNvPr id="47110" name="Text Box 6"/>
          <p:cNvSpPr txBox="1">
            <a:spLocks noChangeArrowheads="1"/>
          </p:cNvSpPr>
          <p:nvPr/>
        </p:nvSpPr>
        <p:spPr bwMode="auto">
          <a:xfrm>
            <a:off x="2286000" y="5580063"/>
            <a:ext cx="1104900" cy="373062"/>
          </a:xfrm>
          <a:prstGeom prst="rect">
            <a:avLst/>
          </a:prstGeom>
          <a:solidFill>
            <a:srgbClr val="E5FFE5">
              <a:alpha val="50000"/>
            </a:srgbClr>
          </a:solidFill>
          <a:ln w="6350" algn="ctr">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a:solidFill>
                  <a:srgbClr val="33CC33"/>
                </a:solidFill>
                <a:latin typeface="Times New Roman" panose="02020603050405020304" pitchFamily="18" charset="0"/>
              </a:rPr>
              <a:t>Attractive</a:t>
            </a:r>
          </a:p>
        </p:txBody>
      </p:sp>
      <p:cxnSp>
        <p:nvCxnSpPr>
          <p:cNvPr id="47111" name="AutoShape 7"/>
          <p:cNvCxnSpPr>
            <a:cxnSpLocks noChangeShapeType="1"/>
            <a:stCxn id="47107" idx="2"/>
            <a:endCxn id="47110" idx="0"/>
          </p:cNvCxnSpPr>
          <p:nvPr/>
        </p:nvCxnSpPr>
        <p:spPr bwMode="auto">
          <a:xfrm flipH="1">
            <a:off x="2838450" y="5283201"/>
            <a:ext cx="153988" cy="296863"/>
          </a:xfrm>
          <a:prstGeom prst="straightConnector1">
            <a:avLst/>
          </a:prstGeom>
          <a:noFill/>
          <a:ln w="9525">
            <a:solidFill>
              <a:srgbClr val="66FF66"/>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112" name="Text Box 8"/>
          <p:cNvSpPr txBox="1">
            <a:spLocks noChangeArrowheads="1"/>
          </p:cNvSpPr>
          <p:nvPr/>
        </p:nvSpPr>
        <p:spPr bwMode="auto">
          <a:xfrm>
            <a:off x="3624263" y="5540376"/>
            <a:ext cx="1104900" cy="373063"/>
          </a:xfrm>
          <a:prstGeom prst="rect">
            <a:avLst/>
          </a:prstGeom>
          <a:solidFill>
            <a:srgbClr val="FFCCFF">
              <a:alpha val="50000"/>
            </a:srgbClr>
          </a:solidFill>
          <a:ln w="6350" algn="ctr">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a:solidFill>
                  <a:srgbClr val="FF3300"/>
                </a:solidFill>
                <a:latin typeface="Times New Roman" panose="02020603050405020304" pitchFamily="18" charset="0"/>
              </a:rPr>
              <a:t>Repulsive</a:t>
            </a:r>
          </a:p>
        </p:txBody>
      </p:sp>
      <p:cxnSp>
        <p:nvCxnSpPr>
          <p:cNvPr id="47113" name="AutoShape 9"/>
          <p:cNvCxnSpPr>
            <a:cxnSpLocks noChangeShapeType="1"/>
            <a:stCxn id="47108" idx="2"/>
            <a:endCxn id="47112" idx="0"/>
          </p:cNvCxnSpPr>
          <p:nvPr/>
        </p:nvCxnSpPr>
        <p:spPr bwMode="auto">
          <a:xfrm>
            <a:off x="3767139" y="5275263"/>
            <a:ext cx="409575" cy="265112"/>
          </a:xfrm>
          <a:prstGeom prst="straightConnector1">
            <a:avLst/>
          </a:prstGeom>
          <a:noFill/>
          <a:ln w="9525">
            <a:solidFill>
              <a:srgbClr val="FF3300"/>
            </a:solidFill>
            <a:round/>
            <a:headEnd/>
            <a:tailEnd type="triangl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114" name="Text Box 10"/>
          <p:cNvSpPr txBox="1">
            <a:spLocks noChangeArrowheads="1"/>
          </p:cNvSpPr>
          <p:nvPr/>
        </p:nvSpPr>
        <p:spPr bwMode="auto">
          <a:xfrm>
            <a:off x="1666876" y="80963"/>
            <a:ext cx="3268663" cy="430212"/>
          </a:xfrm>
          <a:prstGeom prst="rect">
            <a:avLst/>
          </a:prstGeom>
          <a:solidFill>
            <a:schemeClr val="bg1"/>
          </a:solidFill>
          <a:ln w="3175">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Atomic model for elasticity</a:t>
            </a:r>
          </a:p>
        </p:txBody>
      </p:sp>
      <p:graphicFrame>
        <p:nvGraphicFramePr>
          <p:cNvPr id="47115" name="Object 11"/>
          <p:cNvGraphicFramePr>
            <a:graphicFrameLocks noChangeAspect="1"/>
          </p:cNvGraphicFramePr>
          <p:nvPr/>
        </p:nvGraphicFramePr>
        <p:xfrm>
          <a:off x="5434014" y="3376614"/>
          <a:ext cx="1323975" cy="803275"/>
        </p:xfrm>
        <a:graphic>
          <a:graphicData uri="http://schemas.openxmlformats.org/presentationml/2006/ole">
            <p:oleObj spid="_x0000_s4215" name="Equation" r:id="rId4" imgW="647419" imgH="393529" progId="Equation.3">
              <p:embed/>
            </p:oleObj>
          </a:graphicData>
        </a:graphic>
      </p:graphicFrame>
      <p:sp>
        <p:nvSpPr>
          <p:cNvPr id="47116" name="Line 12"/>
          <p:cNvSpPr>
            <a:spLocks noChangeShapeType="1"/>
          </p:cNvSpPr>
          <p:nvPr/>
        </p:nvSpPr>
        <p:spPr bwMode="auto">
          <a:xfrm>
            <a:off x="6096000" y="4329114"/>
            <a:ext cx="0" cy="2528887"/>
          </a:xfrm>
          <a:prstGeom prst="line">
            <a:avLst/>
          </a:prstGeom>
          <a:noFill/>
          <a:ln w="76200" cmpd="tri">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graphicFrame>
        <p:nvGraphicFramePr>
          <p:cNvPr id="47117" name="Object 13"/>
          <p:cNvGraphicFramePr>
            <a:graphicFrameLocks noChangeAspect="1"/>
          </p:cNvGraphicFramePr>
          <p:nvPr/>
        </p:nvGraphicFramePr>
        <p:xfrm>
          <a:off x="6477000" y="4297364"/>
          <a:ext cx="2503488" cy="911225"/>
        </p:xfrm>
        <a:graphic>
          <a:graphicData uri="http://schemas.openxmlformats.org/presentationml/2006/ole">
            <p:oleObj spid="_x0000_s4216" name="Equation" r:id="rId5" imgW="1079032" imgH="393529" progId="Equation.3">
              <p:embed/>
            </p:oleObj>
          </a:graphicData>
        </a:graphic>
      </p:graphicFrame>
      <p:graphicFrame>
        <p:nvGraphicFramePr>
          <p:cNvPr id="47118" name="Object 14"/>
          <p:cNvGraphicFramePr>
            <a:graphicFrameLocks noChangeAspect="1"/>
          </p:cNvGraphicFramePr>
          <p:nvPr/>
        </p:nvGraphicFramePr>
        <p:xfrm>
          <a:off x="6781800" y="5897563"/>
          <a:ext cx="1949450" cy="862012"/>
        </p:xfrm>
        <a:graphic>
          <a:graphicData uri="http://schemas.openxmlformats.org/presentationml/2006/ole">
            <p:oleObj spid="_x0000_s4217" name="Equation" r:id="rId6" imgW="888614" imgH="393529" progId="Equation.3">
              <p:embed/>
            </p:oleObj>
          </a:graphicData>
        </a:graphic>
      </p:graphicFrame>
      <p:cxnSp>
        <p:nvCxnSpPr>
          <p:cNvPr id="47119" name="AutoShape 15"/>
          <p:cNvCxnSpPr>
            <a:cxnSpLocks noChangeShapeType="1"/>
          </p:cNvCxnSpPr>
          <p:nvPr/>
        </p:nvCxnSpPr>
        <p:spPr bwMode="auto">
          <a:xfrm rot="16200000">
            <a:off x="3913982" y="2797969"/>
            <a:ext cx="539750" cy="2500313"/>
          </a:xfrm>
          <a:prstGeom prst="curvedConnector2">
            <a:avLst/>
          </a:prstGeom>
          <a:noFill/>
          <a:ln w="952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120" name="AutoShape 16"/>
          <p:cNvCxnSpPr>
            <a:cxnSpLocks noChangeShapeType="1"/>
          </p:cNvCxnSpPr>
          <p:nvPr/>
        </p:nvCxnSpPr>
        <p:spPr bwMode="auto">
          <a:xfrm>
            <a:off x="6757988" y="3778251"/>
            <a:ext cx="971550" cy="519113"/>
          </a:xfrm>
          <a:prstGeom prst="curvedConnector2">
            <a:avLst/>
          </a:prstGeom>
          <a:noFill/>
          <a:ln w="952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121" name="AutoShape 17"/>
          <p:cNvCxnSpPr>
            <a:cxnSpLocks noChangeShapeType="1"/>
          </p:cNvCxnSpPr>
          <p:nvPr/>
        </p:nvCxnSpPr>
        <p:spPr bwMode="auto">
          <a:xfrm>
            <a:off x="7729539" y="5208589"/>
            <a:ext cx="26987" cy="6889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122" name="Rectangle 18"/>
          <p:cNvSpPr>
            <a:spLocks noChangeArrowheads="1"/>
          </p:cNvSpPr>
          <p:nvPr/>
        </p:nvSpPr>
        <p:spPr bwMode="auto">
          <a:xfrm>
            <a:off x="7548564" y="5876926"/>
            <a:ext cx="522287" cy="866775"/>
          </a:xfrm>
          <a:prstGeom prst="rect">
            <a:avLst/>
          </a:prstGeom>
          <a:solidFill>
            <a:srgbClr val="33CC33">
              <a:alpha val="20000"/>
            </a:srgbClr>
          </a:solidFill>
          <a:ln>
            <a:noFill/>
          </a:ln>
          <a:effectLst/>
          <a:extLst>
            <a:ext uri="{91240B29-F687-4F45-9708-019B960494DF}">
              <a14:hiddenLine xmlns:a14="http://schemas.microsoft.com/office/drawing/2010/main" xmlns="" w="9525">
                <a:solidFill>
                  <a:srgbClr val="33CC33"/>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47123" name="Rectangle 19"/>
          <p:cNvSpPr>
            <a:spLocks noChangeArrowheads="1"/>
          </p:cNvSpPr>
          <p:nvPr/>
        </p:nvSpPr>
        <p:spPr bwMode="auto">
          <a:xfrm>
            <a:off x="8281988" y="5884863"/>
            <a:ext cx="457200" cy="874712"/>
          </a:xfrm>
          <a:prstGeom prst="rect">
            <a:avLst/>
          </a:prstGeom>
          <a:solidFill>
            <a:srgbClr val="FF0000">
              <a:alpha val="20000"/>
            </a:srgbClr>
          </a:solidFill>
          <a:ln>
            <a:noFill/>
          </a:ln>
          <a:effectLst/>
          <a:extLst>
            <a:ext uri="{91240B29-F687-4F45-9708-019B960494DF}">
              <a14:hiddenLine xmlns:a14="http://schemas.microsoft.com/office/drawing/2010/main" xmlns="" w="9525">
                <a:solidFill>
                  <a:srgbClr val="FF33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47125" name="WordArt 21"/>
          <p:cNvSpPr>
            <a:spLocks noChangeArrowheads="1" noChangeShapeType="1" noTextEdit="1"/>
          </p:cNvSpPr>
          <p:nvPr/>
        </p:nvSpPr>
        <p:spPr bwMode="auto">
          <a:xfrm>
            <a:off x="1804989" y="3271838"/>
            <a:ext cx="1343025" cy="495300"/>
          </a:xfrm>
          <a:prstGeom prst="rect">
            <a:avLst/>
          </a:prstGeom>
        </p:spPr>
        <p:txBody>
          <a:bodyPr wrap="none" fromWordArt="1">
            <a:prstTxWarp prst="textPlain">
              <a:avLst>
                <a:gd name="adj" fmla="val 50000"/>
              </a:avLst>
            </a:prstTxWarp>
          </a:bodyPr>
          <a:lstStyle/>
          <a:p>
            <a:pPr algn="ctr"/>
            <a:r>
              <a:rPr lang="de-DE" sz="2800" kern="1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Energy</a:t>
            </a:r>
          </a:p>
        </p:txBody>
      </p:sp>
      <p:sp>
        <p:nvSpPr>
          <p:cNvPr id="47126" name="WordArt 22"/>
          <p:cNvSpPr>
            <a:spLocks noChangeArrowheads="1" noChangeShapeType="1" noTextEdit="1"/>
          </p:cNvSpPr>
          <p:nvPr/>
        </p:nvSpPr>
        <p:spPr bwMode="auto">
          <a:xfrm>
            <a:off x="8258176" y="3389313"/>
            <a:ext cx="1266825" cy="457200"/>
          </a:xfrm>
          <a:prstGeom prst="rect">
            <a:avLst/>
          </a:prstGeom>
        </p:spPr>
        <p:txBody>
          <a:bodyPr wrap="none" fromWordArt="1">
            <a:prstTxWarp prst="textPlain">
              <a:avLst>
                <a:gd name="adj" fmla="val 50000"/>
              </a:avLst>
            </a:prstTxWarp>
          </a:bodyPr>
          <a:lstStyle/>
          <a:p>
            <a:pPr algn="ctr"/>
            <a:r>
              <a:rPr lang="de-DE" sz="2800" kern="10">
                <a:ln w="12700">
                  <a:solidFill>
                    <a:srgbClr val="3333CC"/>
                  </a:solidFill>
                  <a:round/>
                  <a:headEnd/>
                  <a:tailEnd/>
                </a:ln>
                <a:solidFill>
                  <a:srgbClr val="B2B2B2">
                    <a:alpha val="50000"/>
                  </a:srgbClr>
                </a:solidFill>
                <a:effectLst>
                  <a:outerShdw dist="45791" dir="2021404" algn="ctr" rotWithShape="0">
                    <a:srgbClr val="9999FF"/>
                  </a:outerShdw>
                </a:effectLst>
                <a:latin typeface="Arial Black" panose="020B0A04020102020204" pitchFamily="34" charset="0"/>
              </a:rPr>
              <a:t>Force</a:t>
            </a:r>
          </a:p>
        </p:txBody>
      </p:sp>
      <p:sp>
        <p:nvSpPr>
          <p:cNvPr id="47127" name="Text Box 15"/>
          <p:cNvSpPr txBox="1">
            <a:spLocks noChangeArrowheads="1"/>
          </p:cNvSpPr>
          <p:nvPr/>
        </p:nvSpPr>
        <p:spPr bwMode="auto">
          <a:xfrm>
            <a:off x="1676400" y="625476"/>
            <a:ext cx="8839200" cy="1952625"/>
          </a:xfrm>
          <a:prstGeom prst="rect">
            <a:avLst/>
          </a:prstGeom>
          <a:solidFill>
            <a:srgbClr val="EFFFFF"/>
          </a:solidFill>
          <a:ln w="9525">
            <a:solidFill>
              <a:srgbClr val="0000FF"/>
            </a:solidFill>
            <a:miter lim="800000"/>
            <a:headEnd/>
            <a:tailEnd/>
          </a:ln>
        </p:spPr>
        <p:txBody>
          <a:bodyPr tIns="91440" bIns="91440">
            <a:spAutoFit/>
          </a:bodyPr>
          <a:lstStyle>
            <a:lvl1pPr marL="344488" indent="-3444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Let us consider the stretching of bonds (leading to elastic deformation).</a:t>
            </a:r>
          </a:p>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Atoms in a solid feel an </a:t>
            </a:r>
            <a:r>
              <a:rPr lang="en-US" altLang="de-DE">
                <a:solidFill>
                  <a:srgbClr val="0000CC"/>
                </a:solidFill>
                <a:latin typeface="Times New Roman" panose="02020603050405020304" pitchFamily="18" charset="0"/>
                <a:cs typeface="Times New Roman" panose="02020603050405020304" pitchFamily="18" charset="0"/>
                <a:sym typeface="Symbol" panose="05050102010706020507" pitchFamily="18" charset="2"/>
              </a:rPr>
              <a:t>attractive force</a:t>
            </a:r>
            <a:r>
              <a:rPr lang="en-US" altLang="de-DE">
                <a:latin typeface="Times New Roman" panose="02020603050405020304" pitchFamily="18" charset="0"/>
                <a:cs typeface="Times New Roman" panose="02020603050405020304" pitchFamily="18" charset="0"/>
                <a:sym typeface="Symbol" panose="05050102010706020507" pitchFamily="18" charset="2"/>
              </a:rPr>
              <a:t> at larger atomic separations and feel a </a:t>
            </a:r>
            <a:r>
              <a:rPr lang="en-US" altLang="de-DE">
                <a:solidFill>
                  <a:srgbClr val="0000CC"/>
                </a:solidFill>
                <a:latin typeface="Times New Roman" panose="02020603050405020304" pitchFamily="18" charset="0"/>
                <a:cs typeface="Times New Roman" panose="02020603050405020304" pitchFamily="18" charset="0"/>
                <a:sym typeface="Symbol" panose="05050102010706020507" pitchFamily="18" charset="2"/>
              </a:rPr>
              <a:t>repulsive force</a:t>
            </a:r>
            <a:r>
              <a:rPr lang="en-US" altLang="de-DE">
                <a:latin typeface="Times New Roman" panose="02020603050405020304" pitchFamily="18" charset="0"/>
                <a:cs typeface="Times New Roman" panose="02020603050405020304" pitchFamily="18" charset="0"/>
                <a:sym typeface="Symbol" panose="05050102010706020507" pitchFamily="18" charset="2"/>
              </a:rPr>
              <a:t> (when electron clouds ‘overlap too much’) at shorter separations. (At very large separations there is no force felt).</a:t>
            </a:r>
          </a:p>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The energy and the force (which is a gradient of the energy field) display functional behaviour as below.</a:t>
            </a:r>
          </a:p>
        </p:txBody>
      </p:sp>
    </p:spTree>
    <p:extLst>
      <p:ext uri="{BB962C8B-B14F-4D97-AF65-F5344CB8AC3E}">
        <p14:creationId xmlns:p14="http://schemas.microsoft.com/office/powerpoint/2010/main" xmlns="" val="35612458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2933700" y="2271713"/>
            <a:ext cx="4876800" cy="34083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51203" name="Line 3"/>
          <p:cNvSpPr>
            <a:spLocks noChangeShapeType="1"/>
          </p:cNvSpPr>
          <p:nvPr/>
        </p:nvSpPr>
        <p:spPr bwMode="auto">
          <a:xfrm>
            <a:off x="2933700" y="4232275"/>
            <a:ext cx="4876800"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51207" name="Freeform 7"/>
          <p:cNvSpPr>
            <a:spLocks/>
          </p:cNvSpPr>
          <p:nvPr/>
        </p:nvSpPr>
        <p:spPr bwMode="auto">
          <a:xfrm>
            <a:off x="3025775" y="2403475"/>
            <a:ext cx="4038600" cy="3149600"/>
          </a:xfrm>
          <a:custGeom>
            <a:avLst/>
            <a:gdLst>
              <a:gd name="T0" fmla="*/ 0 w 2544"/>
              <a:gd name="T1" fmla="*/ 0 h 1984"/>
              <a:gd name="T2" fmla="*/ 336 w 2544"/>
              <a:gd name="T3" fmla="*/ 1152 h 1984"/>
              <a:gd name="T4" fmla="*/ 768 w 2544"/>
              <a:gd name="T5" fmla="*/ 1920 h 1984"/>
              <a:gd name="T6" fmla="*/ 1344 w 2544"/>
              <a:gd name="T7" fmla="*/ 1536 h 1984"/>
              <a:gd name="T8" fmla="*/ 2544 w 2544"/>
              <a:gd name="T9" fmla="*/ 1248 h 1984"/>
            </a:gdLst>
            <a:ahLst/>
            <a:cxnLst>
              <a:cxn ang="0">
                <a:pos x="T0" y="T1"/>
              </a:cxn>
              <a:cxn ang="0">
                <a:pos x="T2" y="T3"/>
              </a:cxn>
              <a:cxn ang="0">
                <a:pos x="T4" y="T5"/>
              </a:cxn>
              <a:cxn ang="0">
                <a:pos x="T6" y="T7"/>
              </a:cxn>
              <a:cxn ang="0">
                <a:pos x="T8" y="T9"/>
              </a:cxn>
            </a:cxnLst>
            <a:rect l="0" t="0" r="r" b="b"/>
            <a:pathLst>
              <a:path w="2544" h="1984">
                <a:moveTo>
                  <a:pt x="0" y="0"/>
                </a:moveTo>
                <a:cubicBezTo>
                  <a:pt x="104" y="416"/>
                  <a:pt x="208" y="832"/>
                  <a:pt x="336" y="1152"/>
                </a:cubicBezTo>
                <a:cubicBezTo>
                  <a:pt x="464" y="1472"/>
                  <a:pt x="600" y="1856"/>
                  <a:pt x="768" y="1920"/>
                </a:cubicBezTo>
                <a:cubicBezTo>
                  <a:pt x="936" y="1984"/>
                  <a:pt x="1048" y="1648"/>
                  <a:pt x="1344" y="1536"/>
                </a:cubicBezTo>
                <a:cubicBezTo>
                  <a:pt x="1640" y="1424"/>
                  <a:pt x="2092" y="1336"/>
                  <a:pt x="2544" y="1248"/>
                </a:cubicBezTo>
              </a:path>
            </a:pathLst>
          </a:custGeom>
          <a:noFill/>
          <a:ln w="38100" cmpd="sng">
            <a:solidFill>
              <a:srgbClr val="0000FF"/>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51208" name="Line 8"/>
          <p:cNvSpPr>
            <a:spLocks noChangeShapeType="1"/>
          </p:cNvSpPr>
          <p:nvPr/>
        </p:nvSpPr>
        <p:spPr bwMode="auto">
          <a:xfrm>
            <a:off x="3136900" y="3130550"/>
            <a:ext cx="838200" cy="2209800"/>
          </a:xfrm>
          <a:prstGeom prst="line">
            <a:avLst/>
          </a:prstGeom>
          <a:noFill/>
          <a:ln w="9525">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51209" name="Text Box 9"/>
          <p:cNvSpPr txBox="1">
            <a:spLocks noChangeArrowheads="1"/>
          </p:cNvSpPr>
          <p:nvPr/>
        </p:nvSpPr>
        <p:spPr bwMode="auto">
          <a:xfrm>
            <a:off x="6302376" y="3805239"/>
            <a:ext cx="696913" cy="427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latin typeface="Times New Roman" panose="02020603050405020304" pitchFamily="18" charset="0"/>
              </a:rPr>
              <a:t>r  </a:t>
            </a:r>
            <a:r>
              <a:rPr lang="en-US" altLang="de-DE" sz="2200">
                <a:latin typeface="Times New Roman" panose="02020603050405020304" pitchFamily="18" charset="0"/>
                <a:cs typeface="Times New Roman" panose="02020603050405020304" pitchFamily="18" charset="0"/>
              </a:rPr>
              <a:t>→</a:t>
            </a:r>
          </a:p>
        </p:txBody>
      </p:sp>
      <p:sp>
        <p:nvSpPr>
          <p:cNvPr id="51210" name="Text Box 10"/>
          <p:cNvSpPr txBox="1">
            <a:spLocks noChangeArrowheads="1"/>
          </p:cNvSpPr>
          <p:nvPr/>
        </p:nvSpPr>
        <p:spPr bwMode="auto">
          <a:xfrm rot="16200000">
            <a:off x="2063750" y="3816350"/>
            <a:ext cx="1239838" cy="42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latin typeface="Times New Roman" panose="02020603050405020304" pitchFamily="18" charset="0"/>
              </a:rPr>
              <a:t>Force  </a:t>
            </a:r>
            <a:r>
              <a:rPr lang="en-US" altLang="de-DE" sz="2200">
                <a:latin typeface="Times New Roman" panose="02020603050405020304" pitchFamily="18" charset="0"/>
                <a:cs typeface="Times New Roman" panose="02020603050405020304" pitchFamily="18" charset="0"/>
              </a:rPr>
              <a:t>→</a:t>
            </a:r>
          </a:p>
        </p:txBody>
      </p:sp>
      <p:sp>
        <p:nvSpPr>
          <p:cNvPr id="51211" name="Line 11"/>
          <p:cNvSpPr>
            <a:spLocks noChangeShapeType="1"/>
          </p:cNvSpPr>
          <p:nvPr/>
        </p:nvSpPr>
        <p:spPr bwMode="auto">
          <a:xfrm>
            <a:off x="3559175" y="4232275"/>
            <a:ext cx="0" cy="14478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51214" name="Text Box 14"/>
          <p:cNvSpPr txBox="1">
            <a:spLocks noChangeArrowheads="1"/>
          </p:cNvSpPr>
          <p:nvPr/>
        </p:nvSpPr>
        <p:spPr bwMode="auto">
          <a:xfrm>
            <a:off x="3398838" y="5637213"/>
            <a:ext cx="3365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a:solidFill>
                  <a:srgbClr val="33CC33"/>
                </a:solidFill>
                <a:latin typeface="Times New Roman" panose="02020603050405020304" pitchFamily="18" charset="0"/>
              </a:rPr>
              <a:t>r</a:t>
            </a:r>
            <a:r>
              <a:rPr lang="en-US" altLang="de-DE" baseline="-25000">
                <a:solidFill>
                  <a:srgbClr val="33CC33"/>
                </a:solidFill>
                <a:latin typeface="Times New Roman" panose="02020603050405020304" pitchFamily="18" charset="0"/>
              </a:rPr>
              <a:t>0</a:t>
            </a:r>
            <a:endParaRPr lang="en-US" altLang="de-DE">
              <a:solidFill>
                <a:srgbClr val="33CC33"/>
              </a:solidFill>
              <a:latin typeface="Times New Roman" panose="02020603050405020304" pitchFamily="18" charset="0"/>
              <a:cs typeface="Times New Roman" panose="02020603050405020304" pitchFamily="18" charset="0"/>
            </a:endParaRPr>
          </a:p>
        </p:txBody>
      </p:sp>
      <p:sp>
        <p:nvSpPr>
          <p:cNvPr id="51215" name="Text Box 15"/>
          <p:cNvSpPr txBox="1">
            <a:spLocks noChangeArrowheads="1"/>
          </p:cNvSpPr>
          <p:nvPr/>
        </p:nvSpPr>
        <p:spPr bwMode="auto">
          <a:xfrm>
            <a:off x="1730375" y="6027738"/>
            <a:ext cx="7689850" cy="647700"/>
          </a:xfrm>
          <a:prstGeom prst="rect">
            <a:avLst/>
          </a:prstGeom>
          <a:solidFill>
            <a:schemeClr val="bg1"/>
          </a:solidFill>
          <a:ln w="6350" algn="ctr">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a:latin typeface="Times New Roman" panose="02020603050405020304" pitchFamily="18" charset="0"/>
              </a:rPr>
              <a:t>For displacements around </a:t>
            </a:r>
            <a:r>
              <a:rPr lang="en-US" altLang="de-DE">
                <a:solidFill>
                  <a:srgbClr val="33CC33"/>
                </a:solidFill>
                <a:latin typeface="Times New Roman" panose="02020603050405020304" pitchFamily="18" charset="0"/>
              </a:rPr>
              <a:t>r</a:t>
            </a:r>
            <a:r>
              <a:rPr lang="en-US" altLang="de-DE" baseline="-25000">
                <a:solidFill>
                  <a:srgbClr val="33CC33"/>
                </a:solidFill>
                <a:latin typeface="Times New Roman" panose="02020603050405020304" pitchFamily="18" charset="0"/>
              </a:rPr>
              <a:t>0</a:t>
            </a:r>
            <a:r>
              <a:rPr lang="en-US" altLang="de-DE">
                <a:latin typeface="Times New Roman" panose="02020603050405020304" pitchFamily="18" charset="0"/>
              </a:rPr>
              <a:t> </a:t>
            </a:r>
            <a:r>
              <a:rPr lang="en-US" altLang="de-DE" i="1">
                <a:latin typeface="Times New Roman" panose="02020603050405020304" pitchFamily="18" charset="0"/>
                <a:cs typeface="Times New Roman" panose="02020603050405020304" pitchFamily="18" charset="0"/>
              </a:rPr>
              <a:t>→</a:t>
            </a:r>
            <a:r>
              <a:rPr lang="en-US" altLang="de-DE" i="1">
                <a:latin typeface="Times New Roman" panose="02020603050405020304" pitchFamily="18" charset="0"/>
              </a:rPr>
              <a:t> Force-displacement curve is approximately linear</a:t>
            </a:r>
            <a:br>
              <a:rPr lang="en-US" altLang="de-DE" i="1">
                <a:latin typeface="Times New Roman" panose="02020603050405020304" pitchFamily="18" charset="0"/>
              </a:rPr>
            </a:br>
            <a:r>
              <a:rPr lang="en-US" altLang="de-DE" i="1">
                <a:latin typeface="Times New Roman" panose="02020603050405020304" pitchFamily="18" charset="0"/>
              </a:rPr>
              <a:t>	</a:t>
            </a:r>
            <a:r>
              <a:rPr lang="en-US" altLang="de-DE">
                <a:latin typeface="Times New Roman" panose="02020603050405020304" pitchFamily="18" charset="0"/>
                <a:sym typeface="Wingdings" panose="05000000000000000000" pitchFamily="2" charset="2"/>
              </a:rPr>
              <a:t> </a:t>
            </a:r>
            <a:r>
              <a:rPr lang="en-US" altLang="de-DE">
                <a:solidFill>
                  <a:srgbClr val="0000FF"/>
                </a:solidFill>
                <a:latin typeface="Times New Roman" panose="02020603050405020304" pitchFamily="18" charset="0"/>
                <a:sym typeface="Wingdings" panose="05000000000000000000" pitchFamily="2" charset="2"/>
              </a:rPr>
              <a:t>THE LINEAR ELASTIC REGION</a:t>
            </a:r>
          </a:p>
        </p:txBody>
      </p:sp>
      <p:sp>
        <p:nvSpPr>
          <p:cNvPr id="51216" name="Text Box 16"/>
          <p:cNvSpPr txBox="1">
            <a:spLocks noChangeArrowheads="1"/>
          </p:cNvSpPr>
          <p:nvPr/>
        </p:nvSpPr>
        <p:spPr bwMode="auto">
          <a:xfrm>
            <a:off x="3168650" y="2289176"/>
            <a:ext cx="4597400" cy="581025"/>
          </a:xfrm>
          <a:prstGeom prst="rect">
            <a:avLst/>
          </a:prstGeom>
          <a:solidFill>
            <a:schemeClr val="bg1"/>
          </a:solidFill>
          <a:ln>
            <a:noFill/>
          </a:ln>
          <a:effectLst/>
          <a:extLst>
            <a:ext uri="{91240B29-F687-4F45-9708-019B960494DF}">
              <a14:hiddenLine xmlns:a14="http://schemas.microsoft.com/office/drawing/2010/main" xmlns="" w="9525">
                <a:solidFill>
                  <a:srgbClr val="0000FF"/>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1600">
                <a:solidFill>
                  <a:srgbClr val="33CC33"/>
                </a:solidFill>
                <a:latin typeface="Times New Roman" panose="02020603050405020304" pitchFamily="18" charset="0"/>
                <a:cs typeface="Times New Roman" panose="02020603050405020304" pitchFamily="18" charset="0"/>
              </a:rPr>
              <a:t>Near r</a:t>
            </a:r>
            <a:r>
              <a:rPr lang="en-US" altLang="de-DE" sz="1600" baseline="-25000">
                <a:solidFill>
                  <a:srgbClr val="33CC33"/>
                </a:solidFill>
                <a:latin typeface="Times New Roman" panose="02020603050405020304" pitchFamily="18" charset="0"/>
                <a:cs typeface="Times New Roman" panose="02020603050405020304" pitchFamily="18" charset="0"/>
              </a:rPr>
              <a:t>0</a:t>
            </a:r>
            <a:r>
              <a:rPr lang="en-US" altLang="de-DE" sz="1600">
                <a:solidFill>
                  <a:srgbClr val="33CC33"/>
                </a:solidFill>
                <a:latin typeface="Times New Roman" panose="02020603050405020304" pitchFamily="18" charset="0"/>
                <a:cs typeface="Times New Roman" panose="02020603050405020304" pitchFamily="18" charset="0"/>
              </a:rPr>
              <a:t> the </a:t>
            </a:r>
            <a:r>
              <a:rPr lang="en-US" altLang="de-DE" sz="1600">
                <a:solidFill>
                  <a:srgbClr val="FF3300"/>
                </a:solidFill>
                <a:latin typeface="Times New Roman" panose="02020603050405020304" pitchFamily="18" charset="0"/>
                <a:cs typeface="Times New Roman" panose="02020603050405020304" pitchFamily="18" charset="0"/>
              </a:rPr>
              <a:t>red line </a:t>
            </a:r>
            <a:r>
              <a:rPr lang="en-US" altLang="de-DE" sz="1600" i="1">
                <a:solidFill>
                  <a:srgbClr val="FF3300"/>
                </a:solidFill>
                <a:latin typeface="Times New Roman" panose="02020603050405020304" pitchFamily="18" charset="0"/>
                <a:cs typeface="Times New Roman" panose="02020603050405020304" pitchFamily="18" charset="0"/>
              </a:rPr>
              <a:t>(tangent to the F-r curve at r = r</a:t>
            </a:r>
            <a:r>
              <a:rPr lang="en-US" altLang="de-DE" sz="1600" i="1" baseline="-25000">
                <a:solidFill>
                  <a:srgbClr val="FF3300"/>
                </a:solidFill>
                <a:latin typeface="Times New Roman" panose="02020603050405020304" pitchFamily="18" charset="0"/>
                <a:cs typeface="Times New Roman" panose="02020603050405020304" pitchFamily="18" charset="0"/>
              </a:rPr>
              <a:t>0</a:t>
            </a:r>
            <a:r>
              <a:rPr lang="en-US" altLang="de-DE" sz="1600" i="1">
                <a:solidFill>
                  <a:srgbClr val="FF3300"/>
                </a:solidFill>
                <a:latin typeface="Times New Roman" panose="02020603050405020304" pitchFamily="18" charset="0"/>
                <a:cs typeface="Times New Roman" panose="02020603050405020304" pitchFamily="18" charset="0"/>
              </a:rPr>
              <a:t>)</a:t>
            </a:r>
            <a:br>
              <a:rPr lang="en-US" altLang="de-DE" sz="1600" i="1">
                <a:solidFill>
                  <a:srgbClr val="FF3300"/>
                </a:solidFill>
                <a:latin typeface="Times New Roman" panose="02020603050405020304" pitchFamily="18" charset="0"/>
                <a:cs typeface="Times New Roman" panose="02020603050405020304" pitchFamily="18" charset="0"/>
              </a:rPr>
            </a:br>
            <a:r>
              <a:rPr lang="en-US" altLang="de-DE" sz="1600" i="1">
                <a:solidFill>
                  <a:srgbClr val="FF3300"/>
                </a:solidFill>
                <a:latin typeface="Times New Roman" panose="02020603050405020304" pitchFamily="18" charset="0"/>
                <a:cs typeface="Times New Roman" panose="02020603050405020304" pitchFamily="18" charset="0"/>
              </a:rPr>
              <a:t> </a:t>
            </a:r>
            <a:r>
              <a:rPr lang="en-US" altLang="de-DE" sz="1600">
                <a:solidFill>
                  <a:srgbClr val="33CC33"/>
                </a:solidFill>
                <a:latin typeface="Times New Roman" panose="02020603050405020304" pitchFamily="18" charset="0"/>
                <a:cs typeface="Times New Roman" panose="02020603050405020304" pitchFamily="18" charset="0"/>
              </a:rPr>
              <a:t>coincides with the </a:t>
            </a:r>
            <a:r>
              <a:rPr lang="en-US" altLang="de-DE" sz="1600">
                <a:solidFill>
                  <a:srgbClr val="0000FF"/>
                </a:solidFill>
                <a:latin typeface="Times New Roman" panose="02020603050405020304" pitchFamily="18" charset="0"/>
                <a:cs typeface="Times New Roman" panose="02020603050405020304" pitchFamily="18" charset="0"/>
              </a:rPr>
              <a:t>blue line </a:t>
            </a:r>
            <a:r>
              <a:rPr lang="en-US" altLang="de-DE" sz="1600" i="1">
                <a:solidFill>
                  <a:srgbClr val="0000FF"/>
                </a:solidFill>
                <a:latin typeface="Times New Roman" panose="02020603050405020304" pitchFamily="18" charset="0"/>
                <a:cs typeface="Times New Roman" panose="02020603050405020304" pitchFamily="18" charset="0"/>
              </a:rPr>
              <a:t>(F-r) curve</a:t>
            </a:r>
            <a:r>
              <a:rPr lang="en-US" altLang="de-DE" sz="1600">
                <a:solidFill>
                  <a:srgbClr val="33CC33"/>
                </a:solidFill>
                <a:latin typeface="Times New Roman" panose="02020603050405020304" pitchFamily="18" charset="0"/>
                <a:cs typeface="Times New Roman" panose="02020603050405020304" pitchFamily="18" charset="0"/>
              </a:rPr>
              <a:t> </a:t>
            </a:r>
          </a:p>
        </p:txBody>
      </p:sp>
      <p:cxnSp>
        <p:nvCxnSpPr>
          <p:cNvPr id="51217" name="AutoShape 17"/>
          <p:cNvCxnSpPr>
            <a:cxnSpLocks noChangeShapeType="1"/>
            <a:stCxn id="51218" idx="7"/>
            <a:endCxn id="51216" idx="2"/>
          </p:cNvCxnSpPr>
          <p:nvPr/>
        </p:nvCxnSpPr>
        <p:spPr bwMode="auto">
          <a:xfrm flipV="1">
            <a:off x="3733800" y="2870200"/>
            <a:ext cx="1733550" cy="1181100"/>
          </a:xfrm>
          <a:prstGeom prst="straightConnector1">
            <a:avLst/>
          </a:prstGeom>
          <a:noFill/>
          <a:ln w="9525">
            <a:solidFill>
              <a:srgbClr val="33CC33"/>
            </a:solidFill>
            <a:prstDash val="dash"/>
            <a:round/>
            <a:headEnd type="triangle"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1218" name="Oval 18"/>
          <p:cNvSpPr>
            <a:spLocks noChangeArrowheads="1"/>
          </p:cNvSpPr>
          <p:nvPr/>
        </p:nvSpPr>
        <p:spPr bwMode="auto">
          <a:xfrm>
            <a:off x="3300413" y="3973513"/>
            <a:ext cx="508000" cy="533400"/>
          </a:xfrm>
          <a:prstGeom prst="ellipse">
            <a:avLst/>
          </a:prstGeom>
          <a:noFill/>
          <a:ln w="9525">
            <a:solidFill>
              <a:srgbClr val="33CC33"/>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51219" name="Text Box 15"/>
          <p:cNvSpPr txBox="1">
            <a:spLocks noChangeArrowheads="1"/>
          </p:cNvSpPr>
          <p:nvPr/>
        </p:nvSpPr>
        <p:spPr bwMode="auto">
          <a:xfrm>
            <a:off x="1676400" y="93663"/>
            <a:ext cx="8839200" cy="468312"/>
          </a:xfrm>
          <a:prstGeom prst="rect">
            <a:avLst/>
          </a:prstGeom>
          <a:solidFill>
            <a:srgbClr val="EFFFFF"/>
          </a:solidFill>
          <a:ln w="9525">
            <a:solidFill>
              <a:srgbClr val="0000FF"/>
            </a:solidFill>
            <a:miter lim="800000"/>
            <a:headEnd/>
            <a:tailEnd/>
          </a:ln>
        </p:spPr>
        <p:txBody>
          <a:bodyPr tIns="91440" bIns="91440">
            <a:spAutoFit/>
          </a:bodyPr>
          <a:lstStyle>
            <a:lvl1pPr marL="344488" indent="-344488">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Aft>
                <a:spcPct val="20000"/>
              </a:spcAft>
              <a:buClr>
                <a:srgbClr val="FF0000"/>
              </a:buClr>
              <a:buFont typeface="Wingdings" panose="05000000000000000000" pitchFamily="2" charset="2"/>
              <a:buChar char="q"/>
            </a:pPr>
            <a:r>
              <a:rPr lang="en-US" altLang="de-DE">
                <a:latin typeface="Times New Roman" panose="02020603050405020304" pitchFamily="18" charset="0"/>
                <a:cs typeface="Times New Roman" panose="02020603050405020304" pitchFamily="18" charset="0"/>
                <a:sym typeface="Symbol" panose="05050102010706020507" pitchFamily="18" charset="2"/>
              </a:rPr>
              <a:t>Elastic modulus is the slope of the Force-interatomic spacing curve (F-r curve), at the </a:t>
            </a:r>
          </a:p>
        </p:txBody>
      </p:sp>
    </p:spTree>
    <p:extLst>
      <p:ext uri="{BB962C8B-B14F-4D97-AF65-F5344CB8AC3E}">
        <p14:creationId xmlns:p14="http://schemas.microsoft.com/office/powerpoint/2010/main" xmlns="" val="1752737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94" name="Rectangle 18"/>
          <p:cNvSpPr>
            <a:spLocks noChangeArrowheads="1"/>
          </p:cNvSpPr>
          <p:nvPr/>
        </p:nvSpPr>
        <p:spPr bwMode="auto">
          <a:xfrm>
            <a:off x="2514600" y="4152900"/>
            <a:ext cx="1905000" cy="1562100"/>
          </a:xfrm>
          <a:prstGeom prst="rect">
            <a:avLst/>
          </a:prstGeom>
          <a:solidFill>
            <a:srgbClr val="33CC33">
              <a:alpha val="20000"/>
            </a:srgb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graphicFrame>
        <p:nvGraphicFramePr>
          <p:cNvPr id="50178" name="Object 2"/>
          <p:cNvGraphicFramePr>
            <a:graphicFrameLocks noChangeAspect="1"/>
          </p:cNvGraphicFramePr>
          <p:nvPr/>
        </p:nvGraphicFramePr>
        <p:xfrm>
          <a:off x="7848601" y="1066801"/>
          <a:ext cx="1743075" cy="1077913"/>
        </p:xfrm>
        <a:graphic>
          <a:graphicData uri="http://schemas.openxmlformats.org/presentationml/2006/ole">
            <p:oleObj spid="_x0000_s5180" name="Equation" r:id="rId3" imgW="634725" imgH="393529" progId="Equation.3">
              <p:embed/>
            </p:oleObj>
          </a:graphicData>
        </a:graphic>
      </p:graphicFrame>
      <p:graphicFrame>
        <p:nvGraphicFramePr>
          <p:cNvPr id="50179" name="Object 3"/>
          <p:cNvGraphicFramePr>
            <a:graphicFrameLocks noChangeAspect="1"/>
          </p:cNvGraphicFramePr>
          <p:nvPr/>
        </p:nvGraphicFramePr>
        <p:xfrm>
          <a:off x="7254876" y="2438401"/>
          <a:ext cx="2963863" cy="1146175"/>
        </p:xfrm>
        <a:graphic>
          <a:graphicData uri="http://schemas.openxmlformats.org/presentationml/2006/ole">
            <p:oleObj spid="_x0000_s5181" name="Equation" r:id="rId4" imgW="1079500" imgH="419100" progId="Equation.3">
              <p:embed/>
            </p:oleObj>
          </a:graphicData>
        </a:graphic>
      </p:graphicFrame>
      <p:sp>
        <p:nvSpPr>
          <p:cNvPr id="50180" name="Text Box 4"/>
          <p:cNvSpPr txBox="1">
            <a:spLocks noChangeArrowheads="1"/>
          </p:cNvSpPr>
          <p:nvPr/>
        </p:nvSpPr>
        <p:spPr bwMode="auto">
          <a:xfrm>
            <a:off x="1643064" y="125414"/>
            <a:ext cx="3222625" cy="433387"/>
          </a:xfrm>
          <a:prstGeom prst="rect">
            <a:avLst/>
          </a:prstGeom>
          <a:solidFill>
            <a:srgbClr val="E5FFE5"/>
          </a:solidFill>
          <a:ln w="6350">
            <a:solidFill>
              <a:srgbClr val="33CC33"/>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2200">
                <a:latin typeface="Times New Roman" panose="02020603050405020304" pitchFamily="18" charset="0"/>
              </a:rPr>
              <a:t>Young’s modulus (Y / E)</a:t>
            </a:r>
            <a:r>
              <a:rPr lang="en-US" altLang="de-DE" sz="2200" baseline="30000">
                <a:solidFill>
                  <a:srgbClr val="FF3300"/>
                </a:solidFill>
                <a:latin typeface="Times New Roman" panose="02020603050405020304" pitchFamily="18" charset="0"/>
              </a:rPr>
              <a:t>**</a:t>
            </a:r>
            <a:endParaRPr lang="en-US" altLang="de-DE" sz="2200">
              <a:solidFill>
                <a:srgbClr val="FF3300"/>
              </a:solidFill>
              <a:latin typeface="Times New Roman" panose="02020603050405020304" pitchFamily="18" charset="0"/>
            </a:endParaRPr>
          </a:p>
        </p:txBody>
      </p:sp>
      <p:sp>
        <p:nvSpPr>
          <p:cNvPr id="50181" name="Text Box 5"/>
          <p:cNvSpPr txBox="1">
            <a:spLocks noChangeArrowheads="1"/>
          </p:cNvSpPr>
          <p:nvPr/>
        </p:nvSpPr>
        <p:spPr bwMode="auto">
          <a:xfrm>
            <a:off x="1752601" y="1219200"/>
            <a:ext cx="4518025" cy="647700"/>
          </a:xfrm>
          <a:prstGeom prst="rect">
            <a:avLst/>
          </a:prstGeom>
          <a:solidFill>
            <a:schemeClr val="bg1"/>
          </a:solidFill>
          <a:ln w="6350" algn="ctr">
            <a:solidFill>
              <a:srgbClr val="0000FF"/>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buFont typeface="Wingdings" panose="05000000000000000000" pitchFamily="2" charset="2"/>
              <a:buChar char="§"/>
            </a:pPr>
            <a:r>
              <a:rPr lang="en-US" altLang="de-DE">
                <a:solidFill>
                  <a:srgbClr val="0000FF"/>
                </a:solidFill>
                <a:latin typeface="Times New Roman" panose="02020603050405020304" pitchFamily="18" charset="0"/>
                <a:sym typeface="Wingdings" panose="05000000000000000000" pitchFamily="2" charset="2"/>
              </a:rPr>
              <a:t> Young’s modulus is :: to the –ve slope of the </a:t>
            </a:r>
            <a:br>
              <a:rPr lang="en-US" altLang="de-DE">
                <a:solidFill>
                  <a:srgbClr val="0000FF"/>
                </a:solidFill>
                <a:latin typeface="Times New Roman" panose="02020603050405020304" pitchFamily="18" charset="0"/>
                <a:sym typeface="Wingdings" panose="05000000000000000000" pitchFamily="2" charset="2"/>
              </a:rPr>
            </a:br>
            <a:r>
              <a:rPr lang="en-US" altLang="de-DE">
                <a:solidFill>
                  <a:srgbClr val="0000FF"/>
                </a:solidFill>
                <a:latin typeface="Times New Roman" panose="02020603050405020304" pitchFamily="18" charset="0"/>
                <a:sym typeface="Wingdings" panose="05000000000000000000" pitchFamily="2" charset="2"/>
              </a:rPr>
              <a:t>	F-r curve at r = r</a:t>
            </a:r>
            <a:r>
              <a:rPr lang="en-US" altLang="de-DE" baseline="-25000">
                <a:solidFill>
                  <a:srgbClr val="0000FF"/>
                </a:solidFill>
                <a:latin typeface="Times New Roman" panose="02020603050405020304" pitchFamily="18" charset="0"/>
                <a:sym typeface="Wingdings" panose="05000000000000000000" pitchFamily="2" charset="2"/>
              </a:rPr>
              <a:t>0</a:t>
            </a:r>
            <a:endParaRPr lang="en-US" altLang="de-DE">
              <a:solidFill>
                <a:srgbClr val="0000FF"/>
              </a:solidFill>
              <a:latin typeface="Times New Roman" panose="02020603050405020304" pitchFamily="18" charset="0"/>
              <a:sym typeface="Wingdings" panose="05000000000000000000" pitchFamily="2" charset="2"/>
            </a:endParaRPr>
          </a:p>
        </p:txBody>
      </p:sp>
      <p:cxnSp>
        <p:nvCxnSpPr>
          <p:cNvPr id="50182" name="AutoShape 6"/>
          <p:cNvCxnSpPr>
            <a:cxnSpLocks noChangeShapeType="1"/>
            <a:stCxn id="50181" idx="3"/>
          </p:cNvCxnSpPr>
          <p:nvPr/>
        </p:nvCxnSpPr>
        <p:spPr bwMode="auto">
          <a:xfrm>
            <a:off x="6270626" y="1543050"/>
            <a:ext cx="1577975" cy="63500"/>
          </a:xfrm>
          <a:prstGeom prst="straightConnector1">
            <a:avLst/>
          </a:prstGeom>
          <a:noFill/>
          <a:ln w="76200">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183" name="AutoShape 7"/>
          <p:cNvCxnSpPr>
            <a:cxnSpLocks noChangeShapeType="1"/>
          </p:cNvCxnSpPr>
          <p:nvPr/>
        </p:nvCxnSpPr>
        <p:spPr bwMode="auto">
          <a:xfrm>
            <a:off x="8720138" y="2144714"/>
            <a:ext cx="17462" cy="29368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0184" name="Text Box 8"/>
          <p:cNvSpPr txBox="1">
            <a:spLocks noChangeArrowheads="1"/>
          </p:cNvSpPr>
          <p:nvPr/>
        </p:nvSpPr>
        <p:spPr bwMode="auto">
          <a:xfrm>
            <a:off x="1692276" y="6477001"/>
            <a:ext cx="4403725" cy="277813"/>
          </a:xfrm>
          <a:prstGeom prst="rect">
            <a:avLst/>
          </a:prstGeom>
          <a:solidFill>
            <a:schemeClr val="bg1"/>
          </a:solidFill>
          <a:ln w="3175">
            <a:solidFill>
              <a:srgbClr val="FF3300"/>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pPr>
              <a:spcBef>
                <a:spcPct val="50000"/>
              </a:spcBef>
            </a:pPr>
            <a:r>
              <a:rPr lang="en-US" altLang="de-DE" sz="1200" i="1">
                <a:solidFill>
                  <a:srgbClr val="FF3300"/>
                </a:solidFill>
                <a:latin typeface="Times New Roman" panose="02020603050405020304" pitchFamily="18" charset="0"/>
              </a:rPr>
              <a:t>** </a:t>
            </a:r>
            <a:r>
              <a:rPr lang="en-US" altLang="de-DE" sz="1200" i="1">
                <a:latin typeface="Times New Roman" panose="02020603050405020304" pitchFamily="18" charset="0"/>
              </a:rPr>
              <a:t>Young’s modulus is not an elastic modulus but an elastic constant</a:t>
            </a:r>
          </a:p>
        </p:txBody>
      </p:sp>
      <p:sp>
        <p:nvSpPr>
          <p:cNvPr id="50185" name="Text Box 9"/>
          <p:cNvSpPr txBox="1">
            <a:spLocks noChangeArrowheads="1"/>
          </p:cNvSpPr>
          <p:nvPr/>
        </p:nvSpPr>
        <p:spPr bwMode="auto">
          <a:xfrm rot="16200000">
            <a:off x="3571082" y="3088482"/>
            <a:ext cx="1270000" cy="427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latin typeface="Times New Roman" panose="02020603050405020304" pitchFamily="18" charset="0"/>
              </a:rPr>
              <a:t>Stress  </a:t>
            </a:r>
            <a:r>
              <a:rPr lang="en-US" altLang="de-DE" sz="2200">
                <a:latin typeface="Times New Roman" panose="02020603050405020304" pitchFamily="18" charset="0"/>
                <a:cs typeface="Times New Roman" panose="02020603050405020304" pitchFamily="18" charset="0"/>
              </a:rPr>
              <a:t>→</a:t>
            </a:r>
          </a:p>
        </p:txBody>
      </p:sp>
      <p:sp>
        <p:nvSpPr>
          <p:cNvPr id="50186" name="Rectangle 10"/>
          <p:cNvSpPr>
            <a:spLocks noChangeArrowheads="1"/>
          </p:cNvSpPr>
          <p:nvPr/>
        </p:nvSpPr>
        <p:spPr bwMode="auto">
          <a:xfrm>
            <a:off x="2513013" y="2590800"/>
            <a:ext cx="3810000" cy="3124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
        <p:nvSpPr>
          <p:cNvPr id="50187" name="Text Box 11"/>
          <p:cNvSpPr txBox="1">
            <a:spLocks noChangeArrowheads="1"/>
          </p:cNvSpPr>
          <p:nvPr/>
        </p:nvSpPr>
        <p:spPr bwMode="auto">
          <a:xfrm>
            <a:off x="5084763" y="4068764"/>
            <a:ext cx="1223962" cy="427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latin typeface="Times New Roman" panose="02020603050405020304" pitchFamily="18" charset="0"/>
              </a:rPr>
              <a:t>strain  </a:t>
            </a:r>
            <a:r>
              <a:rPr lang="en-US" altLang="de-DE" sz="2200">
                <a:latin typeface="Times New Roman" panose="02020603050405020304" pitchFamily="18" charset="0"/>
                <a:cs typeface="Times New Roman" panose="02020603050405020304" pitchFamily="18" charset="0"/>
              </a:rPr>
              <a:t>→</a:t>
            </a:r>
          </a:p>
        </p:txBody>
      </p:sp>
      <p:cxnSp>
        <p:nvCxnSpPr>
          <p:cNvPr id="50188" name="AutoShape 12"/>
          <p:cNvCxnSpPr>
            <a:cxnSpLocks noChangeShapeType="1"/>
            <a:stCxn id="50186" idx="1"/>
            <a:endCxn id="50186" idx="3"/>
          </p:cNvCxnSpPr>
          <p:nvPr/>
        </p:nvCxnSpPr>
        <p:spPr bwMode="auto">
          <a:xfrm>
            <a:off x="2513013" y="4152900"/>
            <a:ext cx="3810000" cy="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0189" name="AutoShape 13"/>
          <p:cNvCxnSpPr>
            <a:cxnSpLocks noChangeShapeType="1"/>
            <a:stCxn id="50186" idx="0"/>
            <a:endCxn id="50186" idx="2"/>
          </p:cNvCxnSpPr>
          <p:nvPr/>
        </p:nvCxnSpPr>
        <p:spPr bwMode="auto">
          <a:xfrm>
            <a:off x="4418013" y="2590800"/>
            <a:ext cx="0" cy="3124200"/>
          </a:xfrm>
          <a:prstGeom prst="straightConnector1">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0190" name="Line 14"/>
          <p:cNvSpPr>
            <a:spLocks noChangeShapeType="1"/>
          </p:cNvSpPr>
          <p:nvPr/>
        </p:nvSpPr>
        <p:spPr bwMode="auto">
          <a:xfrm flipH="1">
            <a:off x="3733800" y="2819400"/>
            <a:ext cx="1447800" cy="2590800"/>
          </a:xfrm>
          <a:prstGeom prst="line">
            <a:avLst/>
          </a:prstGeom>
          <a:noFill/>
          <a:ln w="38100">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de-DE"/>
          </a:p>
        </p:txBody>
      </p:sp>
      <p:sp>
        <p:nvSpPr>
          <p:cNvPr id="50191" name="Text Box 15"/>
          <p:cNvSpPr txBox="1">
            <a:spLocks noChangeArrowheads="1"/>
          </p:cNvSpPr>
          <p:nvPr/>
        </p:nvSpPr>
        <p:spPr bwMode="auto">
          <a:xfrm>
            <a:off x="2579688" y="4281489"/>
            <a:ext cx="1657350" cy="427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solidFill>
                  <a:srgbClr val="33CC33"/>
                </a:solidFill>
                <a:latin typeface="Times New Roman" panose="02020603050405020304" pitchFamily="18" charset="0"/>
                <a:sym typeface="Symbol" panose="05050102010706020507" pitchFamily="18" charset="2"/>
              </a:rPr>
              <a:t>Compression</a:t>
            </a:r>
            <a:endParaRPr lang="en-US" altLang="de-DE" sz="2200">
              <a:solidFill>
                <a:srgbClr val="33CC33"/>
              </a:solidFill>
              <a:latin typeface="Times New Roman" panose="02020603050405020304" pitchFamily="18" charset="0"/>
              <a:cs typeface="Times New Roman" panose="02020603050405020304" pitchFamily="18" charset="0"/>
              <a:sym typeface="Symbol" panose="05050102010706020507" pitchFamily="18" charset="2"/>
            </a:endParaRPr>
          </a:p>
        </p:txBody>
      </p:sp>
      <p:sp>
        <p:nvSpPr>
          <p:cNvPr id="50192" name="Text Box 16"/>
          <p:cNvSpPr txBox="1">
            <a:spLocks noChangeArrowheads="1"/>
          </p:cNvSpPr>
          <p:nvPr/>
        </p:nvSpPr>
        <p:spPr bwMode="auto">
          <a:xfrm>
            <a:off x="5087938" y="3200400"/>
            <a:ext cx="1084262" cy="427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de-DE" sz="2200">
                <a:solidFill>
                  <a:srgbClr val="FF3300"/>
                </a:solidFill>
                <a:latin typeface="Times New Roman" panose="02020603050405020304" pitchFamily="18" charset="0"/>
              </a:rPr>
              <a:t>Tension</a:t>
            </a:r>
            <a:endParaRPr lang="en-US" altLang="de-DE" sz="2200">
              <a:solidFill>
                <a:srgbClr val="FF3300"/>
              </a:solidFill>
              <a:latin typeface="Times New Roman" panose="02020603050405020304" pitchFamily="18" charset="0"/>
              <a:cs typeface="Times New Roman" panose="02020603050405020304" pitchFamily="18" charset="0"/>
            </a:endParaRPr>
          </a:p>
        </p:txBody>
      </p:sp>
      <p:sp>
        <p:nvSpPr>
          <p:cNvPr id="50193" name="Rectangle 17"/>
          <p:cNvSpPr>
            <a:spLocks noChangeArrowheads="1"/>
          </p:cNvSpPr>
          <p:nvPr/>
        </p:nvSpPr>
        <p:spPr bwMode="auto">
          <a:xfrm>
            <a:off x="4418013" y="2590800"/>
            <a:ext cx="1905000" cy="1562100"/>
          </a:xfrm>
          <a:prstGeom prst="rect">
            <a:avLst/>
          </a:prstGeom>
          <a:solidFill>
            <a:srgbClr val="FF3300">
              <a:alpha val="20000"/>
            </a:srgbClr>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de-DE"/>
          </a:p>
        </p:txBody>
      </p:sp>
    </p:spTree>
    <p:extLst>
      <p:ext uri="{BB962C8B-B14F-4D97-AF65-F5344CB8AC3E}">
        <p14:creationId xmlns:p14="http://schemas.microsoft.com/office/powerpoint/2010/main" xmlns="" val="26217763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eck 11"/>
          <p:cNvSpPr/>
          <p:nvPr/>
        </p:nvSpPr>
        <p:spPr bwMode="auto">
          <a:xfrm>
            <a:off x="5490146" y="1968236"/>
            <a:ext cx="4982586" cy="1526089"/>
          </a:xfrm>
          <a:prstGeom prst="rect">
            <a:avLst/>
          </a:prstGeom>
          <a:solidFill>
            <a:schemeClr val="accent5">
              <a:lumMod val="60000"/>
              <a:lumOff val="40000"/>
            </a:schemeClr>
          </a:solidFill>
          <a:ln w="9525" cap="flat" cmpd="sng" algn="ctr">
            <a:solidFill>
              <a:schemeClr val="tx1"/>
            </a:solidFill>
            <a:prstDash val="solid"/>
            <a:round/>
            <a:headEnd type="none" w="med" len="med"/>
            <a:tailEnd type="none" w="med" len="med"/>
          </a:ln>
          <a:effectLst/>
          <a:extLst/>
        </p:spPr>
        <p:txBody>
          <a:bodyPr vert="horz" wrap="square" lIns="82953" tIns="41476" rIns="82953" bIns="41476" numCol="1" rtlCol="0" anchor="t" anchorCtr="0" compatLnSpc="1">
            <a:prstTxWarp prst="textNoShape">
              <a:avLst/>
            </a:prstTxWarp>
          </a:bodyPr>
          <a:lstStyle/>
          <a:p>
            <a:pPr defTabSz="414772" fontAlgn="base" hangingPunct="0">
              <a:lnSpc>
                <a:spcPct val="93000"/>
              </a:lnSpc>
              <a:spcBef>
                <a:spcPct val="0"/>
              </a:spcBef>
              <a:spcAft>
                <a:spcPct val="0"/>
              </a:spcAft>
              <a:buClr>
                <a:srgbClr val="000000"/>
              </a:buClr>
              <a:buSzPct val="45000"/>
            </a:pPr>
            <a:endParaRPr lang="de-DE" sz="2177">
              <a:latin typeface="Times New Roman" panose="02020603050405020304" pitchFamily="18" charset="0"/>
            </a:endParaRPr>
          </a:p>
        </p:txBody>
      </p:sp>
      <p:sp>
        <p:nvSpPr>
          <p:cNvPr id="3" name="Rechteck 2"/>
          <p:cNvSpPr/>
          <p:nvPr/>
        </p:nvSpPr>
        <p:spPr bwMode="auto">
          <a:xfrm>
            <a:off x="1653944" y="1968236"/>
            <a:ext cx="3527515" cy="1526089"/>
          </a:xfrm>
          <a:prstGeom prst="rect">
            <a:avLst/>
          </a:prstGeom>
          <a:solidFill>
            <a:schemeClr val="accent2">
              <a:lumMod val="40000"/>
              <a:lumOff val="60000"/>
            </a:schemeClr>
          </a:solidFill>
          <a:ln w="9525" cap="flat" cmpd="sng" algn="ctr">
            <a:solidFill>
              <a:schemeClr val="tx1"/>
            </a:solidFill>
            <a:prstDash val="solid"/>
            <a:round/>
            <a:headEnd type="none" w="med" len="med"/>
            <a:tailEnd type="none" w="med" len="med"/>
          </a:ln>
          <a:effectLst/>
          <a:extLst/>
        </p:spPr>
        <p:txBody>
          <a:bodyPr vert="horz" wrap="square" lIns="82953" tIns="41476" rIns="82953" bIns="41476" numCol="1" rtlCol="0" anchor="t" anchorCtr="0" compatLnSpc="1">
            <a:prstTxWarp prst="textNoShape">
              <a:avLst/>
            </a:prstTxWarp>
          </a:bodyPr>
          <a:lstStyle/>
          <a:p>
            <a:pPr defTabSz="414772" fontAlgn="base" hangingPunct="0">
              <a:lnSpc>
                <a:spcPct val="93000"/>
              </a:lnSpc>
              <a:spcBef>
                <a:spcPct val="0"/>
              </a:spcBef>
              <a:spcAft>
                <a:spcPct val="0"/>
              </a:spcAft>
              <a:buClr>
                <a:srgbClr val="000000"/>
              </a:buClr>
              <a:buSzPct val="45000"/>
            </a:pPr>
            <a:endParaRPr lang="de-DE" sz="2177">
              <a:latin typeface="Times New Roman" panose="02020603050405020304" pitchFamily="18" charset="0"/>
            </a:endParaRPr>
          </a:p>
        </p:txBody>
      </p:sp>
      <p:sp>
        <p:nvSpPr>
          <p:cNvPr id="2" name="Rechteck 1"/>
          <p:cNvSpPr/>
          <p:nvPr/>
        </p:nvSpPr>
        <p:spPr bwMode="auto">
          <a:xfrm>
            <a:off x="1653944" y="162783"/>
            <a:ext cx="8818787" cy="1698433"/>
          </a:xfrm>
          <a:prstGeom prst="rect">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82953" tIns="41476" rIns="82953" bIns="41476" numCol="1" rtlCol="0" anchor="t" anchorCtr="0" compatLnSpc="1">
            <a:prstTxWarp prst="textNoShape">
              <a:avLst/>
            </a:prstTxWarp>
          </a:bodyPr>
          <a:lstStyle/>
          <a:p>
            <a:pPr defTabSz="414772" fontAlgn="base" hangingPunct="0">
              <a:lnSpc>
                <a:spcPct val="93000"/>
              </a:lnSpc>
              <a:spcBef>
                <a:spcPct val="0"/>
              </a:spcBef>
              <a:spcAft>
                <a:spcPct val="0"/>
              </a:spcAft>
              <a:buClr>
                <a:srgbClr val="000000"/>
              </a:buClr>
              <a:buSzPct val="45000"/>
            </a:pPr>
            <a:endParaRPr lang="de-DE" sz="2177">
              <a:latin typeface="Times New Roman" panose="02020603050405020304" pitchFamily="18" charset="0"/>
            </a:endParaRPr>
          </a:p>
        </p:txBody>
      </p:sp>
      <p:pic>
        <p:nvPicPr>
          <p:cNvPr id="21506" name="Grafik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485277" y="567723"/>
            <a:ext cx="2710365" cy="783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07" name="Textfeld 2"/>
          <p:cNvSpPr txBox="1">
            <a:spLocks noChangeArrowheads="1"/>
          </p:cNvSpPr>
          <p:nvPr/>
        </p:nvSpPr>
        <p:spPr bwMode="auto">
          <a:xfrm>
            <a:off x="1994720" y="762143"/>
            <a:ext cx="690061" cy="326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a:lnSpc>
                <a:spcPct val="93000"/>
              </a:lnSpc>
              <a:buClr>
                <a:srgbClr val="000000"/>
              </a:buClr>
              <a:buSzPct val="45000"/>
              <a:buFont typeface="Wingdings" panose="05000000000000000000" pitchFamily="2" charset="2"/>
              <a:buNone/>
            </a:pPr>
            <a:r>
              <a:rPr lang="de-DE" altLang="de-DE" sz="1633" dirty="0"/>
              <a:t>Stress</a:t>
            </a:r>
          </a:p>
        </p:txBody>
      </p:sp>
      <p:pic>
        <p:nvPicPr>
          <p:cNvPr id="21508" name="Grafik 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328135" y="269803"/>
            <a:ext cx="3992099" cy="14689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1509" name="Grafik 4"/>
          <p:cNvPicPr>
            <a:picLocks noChangeAspect="1"/>
          </p:cNvPicPr>
          <p:nvPr/>
        </p:nvPicPr>
        <p:blipFill rotWithShape="1">
          <a:blip r:embed="rId4" cstate="print">
            <a:extLst>
              <a:ext uri="{28A0092B-C50C-407E-A947-70E740481C1C}">
                <a14:useLocalDpi xmlns:a14="http://schemas.microsoft.com/office/drawing/2010/main" xmlns="" val="0"/>
              </a:ext>
            </a:extLst>
          </a:blip>
          <a:srcRect r="18487"/>
          <a:stretch/>
        </p:blipFill>
        <p:spPr bwMode="auto">
          <a:xfrm>
            <a:off x="2745377" y="2266157"/>
            <a:ext cx="2236397" cy="9053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 name="Textfeld 5"/>
          <p:cNvSpPr txBox="1">
            <a:spLocks noChangeArrowheads="1"/>
          </p:cNvSpPr>
          <p:nvPr/>
        </p:nvSpPr>
        <p:spPr bwMode="auto">
          <a:xfrm>
            <a:off x="1719269" y="2460576"/>
            <a:ext cx="680507" cy="326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a:lnSpc>
                <a:spcPct val="93000"/>
              </a:lnSpc>
              <a:buClr>
                <a:srgbClr val="000000"/>
              </a:buClr>
              <a:buSzPct val="45000"/>
              <a:buFont typeface="Wingdings" panose="05000000000000000000" pitchFamily="2" charset="2"/>
              <a:buNone/>
            </a:pPr>
            <a:r>
              <a:rPr lang="de-DE" altLang="de-DE" sz="1633" dirty="0" err="1"/>
              <a:t>Strain</a:t>
            </a:r>
            <a:endParaRPr lang="de-DE" altLang="de-DE" sz="1633" dirty="0"/>
          </a:p>
        </p:txBody>
      </p:sp>
      <p:pic>
        <p:nvPicPr>
          <p:cNvPr id="21511" name="Grafik 6"/>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477376" y="2139866"/>
            <a:ext cx="2842858" cy="11578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2" name="Textfeld 7"/>
          <p:cNvSpPr txBox="1">
            <a:spLocks noChangeArrowheads="1"/>
          </p:cNvSpPr>
          <p:nvPr/>
        </p:nvSpPr>
        <p:spPr bwMode="auto">
          <a:xfrm>
            <a:off x="5510083" y="2381036"/>
            <a:ext cx="1509580" cy="3260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a:lnSpc>
                <a:spcPct val="93000"/>
              </a:lnSpc>
              <a:buClr>
                <a:srgbClr val="000000"/>
              </a:buClr>
              <a:buSzPct val="45000"/>
              <a:buFont typeface="Wingdings" panose="05000000000000000000" pitchFamily="2" charset="2"/>
              <a:buNone/>
            </a:pPr>
            <a:r>
              <a:rPr lang="de-DE" altLang="de-DE" sz="1633" dirty="0" err="1"/>
              <a:t>Elastic</a:t>
            </a:r>
            <a:r>
              <a:rPr lang="de-DE" altLang="de-DE" sz="1633" dirty="0"/>
              <a:t> </a:t>
            </a:r>
            <a:r>
              <a:rPr lang="de-DE" altLang="de-DE" sz="1633" dirty="0" err="1"/>
              <a:t>modulus</a:t>
            </a:r>
            <a:endParaRPr lang="de-DE" altLang="de-DE" sz="1633" dirty="0"/>
          </a:p>
        </p:txBody>
      </p:sp>
      <p:pic>
        <p:nvPicPr>
          <p:cNvPr id="21514" name="Picture 10" descr="The bulk modulus, B, is a material property that relates the change in ..."/>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719269" y="3663799"/>
            <a:ext cx="4083120" cy="306056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102225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1720645" y="471567"/>
            <a:ext cx="8760542" cy="6168222"/>
          </a:xfrm>
          <a:prstGeom prst="rect">
            <a:avLst/>
          </a:prstGeom>
        </p:spPr>
      </p:pic>
    </p:spTree>
    <p:extLst>
      <p:ext uri="{BB962C8B-B14F-4D97-AF65-F5344CB8AC3E}">
        <p14:creationId xmlns:p14="http://schemas.microsoft.com/office/powerpoint/2010/main" xmlns="" val="258090071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623654" y="0"/>
            <a:ext cx="9549046" cy="6851209"/>
          </a:xfrm>
          <a:prstGeom prst="rect">
            <a:avLst/>
          </a:prstGeom>
        </p:spPr>
      </p:pic>
      <p:sp>
        <p:nvSpPr>
          <p:cNvPr id="3" name="Rechteck 2"/>
          <p:cNvSpPr/>
          <p:nvPr/>
        </p:nvSpPr>
        <p:spPr>
          <a:xfrm>
            <a:off x="6661727" y="6072938"/>
            <a:ext cx="1089891" cy="658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p:cNvSpPr txBox="1"/>
          <p:nvPr/>
        </p:nvSpPr>
        <p:spPr>
          <a:xfrm>
            <a:off x="8094518" y="5927879"/>
            <a:ext cx="3899401" cy="923330"/>
          </a:xfrm>
          <a:prstGeom prst="rect">
            <a:avLst/>
          </a:prstGeom>
          <a:noFill/>
        </p:spPr>
        <p:txBody>
          <a:bodyPr wrap="none" rtlCol="0">
            <a:spAutoFit/>
          </a:bodyPr>
          <a:lstStyle/>
          <a:p>
            <a:r>
              <a:rPr lang="de-DE" dirty="0" smtClean="0"/>
              <a:t>K</a:t>
            </a:r>
            <a:r>
              <a:rPr lang="de-DE" baseline="-25000" dirty="0" smtClean="0"/>
              <a:t>B</a:t>
            </a:r>
            <a:r>
              <a:rPr lang="de-DE" dirty="0" smtClean="0"/>
              <a:t>: </a:t>
            </a:r>
            <a:r>
              <a:rPr lang="de-DE" dirty="0" err="1" smtClean="0"/>
              <a:t>Bending</a:t>
            </a:r>
            <a:r>
              <a:rPr lang="de-DE" dirty="0" smtClean="0"/>
              <a:t> </a:t>
            </a:r>
            <a:r>
              <a:rPr lang="de-DE" dirty="0" err="1" smtClean="0"/>
              <a:t>stiffness</a:t>
            </a:r>
            <a:endParaRPr lang="de-DE" dirty="0" smtClean="0"/>
          </a:p>
          <a:p>
            <a:r>
              <a:rPr lang="de-DE" dirty="0" smtClean="0"/>
              <a:t>E: </a:t>
            </a:r>
            <a:r>
              <a:rPr lang="de-DE" dirty="0" err="1" smtClean="0"/>
              <a:t>Young‘s</a:t>
            </a:r>
            <a:r>
              <a:rPr lang="de-DE" dirty="0" smtClean="0"/>
              <a:t> </a:t>
            </a:r>
            <a:r>
              <a:rPr lang="de-DE" dirty="0" err="1" smtClean="0"/>
              <a:t>modulus</a:t>
            </a:r>
            <a:r>
              <a:rPr lang="de-DE" dirty="0" smtClean="0"/>
              <a:t> (</a:t>
            </a:r>
            <a:r>
              <a:rPr lang="de-DE" dirty="0" err="1" smtClean="0"/>
              <a:t>elastic</a:t>
            </a:r>
            <a:r>
              <a:rPr lang="de-DE" dirty="0" smtClean="0"/>
              <a:t> </a:t>
            </a:r>
            <a:r>
              <a:rPr lang="de-DE" dirty="0" err="1" smtClean="0"/>
              <a:t>modulus</a:t>
            </a:r>
            <a:r>
              <a:rPr lang="de-DE" dirty="0" smtClean="0"/>
              <a:t>)</a:t>
            </a:r>
          </a:p>
          <a:p>
            <a:r>
              <a:rPr lang="de-DE" dirty="0" smtClean="0"/>
              <a:t>I: Moment </a:t>
            </a:r>
            <a:r>
              <a:rPr lang="de-DE" dirty="0" err="1" smtClean="0"/>
              <a:t>of</a:t>
            </a:r>
            <a:r>
              <a:rPr lang="de-DE" dirty="0" smtClean="0"/>
              <a:t> </a:t>
            </a:r>
            <a:r>
              <a:rPr lang="de-DE" dirty="0" err="1" smtClean="0"/>
              <a:t>inertia</a:t>
            </a:r>
            <a:r>
              <a:rPr lang="de-DE" dirty="0" smtClean="0"/>
              <a:t> </a:t>
            </a:r>
            <a:r>
              <a:rPr lang="de-DE" dirty="0" err="1" smtClean="0"/>
              <a:t>of</a:t>
            </a:r>
            <a:r>
              <a:rPr lang="de-DE" dirty="0" smtClean="0"/>
              <a:t> </a:t>
            </a:r>
            <a:r>
              <a:rPr lang="de-DE" dirty="0" err="1" smtClean="0"/>
              <a:t>the</a:t>
            </a:r>
            <a:r>
              <a:rPr lang="de-DE" dirty="0" smtClean="0"/>
              <a:t> </a:t>
            </a:r>
            <a:r>
              <a:rPr lang="de-DE" dirty="0" err="1" smtClean="0"/>
              <a:t>crosssection</a:t>
            </a:r>
            <a:endParaRPr lang="de-DE" dirty="0"/>
          </a:p>
        </p:txBody>
      </p:sp>
    </p:spTree>
    <p:extLst>
      <p:ext uri="{BB962C8B-B14F-4D97-AF65-F5344CB8AC3E}">
        <p14:creationId xmlns:p14="http://schemas.microsoft.com/office/powerpoint/2010/main" xmlns="" val="15186684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281084" y="1356851"/>
            <a:ext cx="6828985" cy="1569660"/>
          </a:xfrm>
          <a:prstGeom prst="rect">
            <a:avLst/>
          </a:prstGeom>
          <a:noFill/>
        </p:spPr>
        <p:txBody>
          <a:bodyPr wrap="none" rtlCol="0">
            <a:spAutoFit/>
          </a:bodyPr>
          <a:lstStyle/>
          <a:p>
            <a:r>
              <a:rPr lang="de-DE" sz="2400" dirty="0" err="1" smtClean="0"/>
              <a:t>Cytoskeleton</a:t>
            </a:r>
            <a:r>
              <a:rPr lang="de-DE" sz="2400" dirty="0" smtClean="0"/>
              <a:t> </a:t>
            </a:r>
            <a:r>
              <a:rPr lang="de-DE" sz="2400" dirty="0" err="1" smtClean="0"/>
              <a:t>consists</a:t>
            </a:r>
            <a:r>
              <a:rPr lang="de-DE" sz="2400" dirty="0" smtClean="0"/>
              <a:t> </a:t>
            </a:r>
            <a:r>
              <a:rPr lang="de-DE" sz="2400" dirty="0" err="1" smtClean="0"/>
              <a:t>of</a:t>
            </a:r>
            <a:endParaRPr lang="de-DE" sz="2400" dirty="0" smtClean="0"/>
          </a:p>
          <a:p>
            <a:endParaRPr lang="de-DE" sz="2400" dirty="0"/>
          </a:p>
          <a:p>
            <a:r>
              <a:rPr lang="de-DE" sz="2400" dirty="0" smtClean="0"/>
              <a:t>	- </a:t>
            </a:r>
            <a:r>
              <a:rPr lang="de-DE" sz="2400" dirty="0" err="1" smtClean="0"/>
              <a:t>stiff</a:t>
            </a:r>
            <a:r>
              <a:rPr lang="de-DE" sz="2400" dirty="0" smtClean="0"/>
              <a:t> </a:t>
            </a:r>
            <a:r>
              <a:rPr lang="de-DE" sz="2400" dirty="0" err="1" smtClean="0"/>
              <a:t>rods</a:t>
            </a:r>
            <a:r>
              <a:rPr lang="de-DE" sz="2400" dirty="0" smtClean="0"/>
              <a:t> </a:t>
            </a:r>
          </a:p>
          <a:p>
            <a:r>
              <a:rPr lang="de-DE" sz="2400" dirty="0" smtClean="0"/>
              <a:t>	- flexible </a:t>
            </a:r>
            <a:r>
              <a:rPr lang="de-DE" sz="2400" dirty="0" err="1" smtClean="0"/>
              <a:t>cables</a:t>
            </a:r>
            <a:r>
              <a:rPr lang="de-DE" sz="2400" dirty="0" smtClean="0"/>
              <a:t>, </a:t>
            </a:r>
            <a:r>
              <a:rPr lang="de-DE" sz="2400" dirty="0" err="1" smtClean="0"/>
              <a:t>where</a:t>
            </a:r>
            <a:r>
              <a:rPr lang="de-DE" sz="2400" dirty="0" smtClean="0"/>
              <a:t> </a:t>
            </a:r>
            <a:r>
              <a:rPr lang="de-DE" sz="2400" dirty="0" err="1" smtClean="0"/>
              <a:t>motor</a:t>
            </a:r>
            <a:r>
              <a:rPr lang="de-DE" sz="2400" dirty="0" smtClean="0"/>
              <a:t> </a:t>
            </a:r>
            <a:r>
              <a:rPr lang="de-DE" sz="2400" dirty="0" err="1" smtClean="0"/>
              <a:t>proteins</a:t>
            </a:r>
            <a:r>
              <a:rPr lang="de-DE" sz="2400" dirty="0" smtClean="0"/>
              <a:t> </a:t>
            </a:r>
            <a:r>
              <a:rPr lang="de-DE" sz="2400" dirty="0" err="1" smtClean="0"/>
              <a:t>act</a:t>
            </a:r>
            <a:r>
              <a:rPr lang="de-DE" sz="2400" dirty="0" smtClean="0"/>
              <a:t> on.</a:t>
            </a:r>
            <a:endParaRPr lang="de-DE" sz="2400" dirty="0"/>
          </a:p>
        </p:txBody>
      </p:sp>
      <p:sp>
        <p:nvSpPr>
          <p:cNvPr id="3" name="Textfeld 2"/>
          <p:cNvSpPr txBox="1"/>
          <p:nvPr/>
        </p:nvSpPr>
        <p:spPr>
          <a:xfrm>
            <a:off x="2308526" y="5201265"/>
            <a:ext cx="6818854" cy="830997"/>
          </a:xfrm>
          <a:prstGeom prst="rect">
            <a:avLst/>
          </a:prstGeom>
          <a:noFill/>
        </p:spPr>
        <p:txBody>
          <a:bodyPr wrap="none" rtlCol="0">
            <a:spAutoFit/>
          </a:bodyPr>
          <a:lstStyle/>
          <a:p>
            <a:r>
              <a:rPr lang="de-DE" sz="2400" dirty="0" err="1" smtClean="0"/>
              <a:t>Architectural</a:t>
            </a:r>
            <a:r>
              <a:rPr lang="de-DE" sz="2400" dirty="0" smtClean="0"/>
              <a:t> design </a:t>
            </a:r>
            <a:r>
              <a:rPr lang="de-DE" sz="2400" dirty="0" err="1" smtClean="0"/>
              <a:t>with</a:t>
            </a:r>
            <a:r>
              <a:rPr lang="de-DE" sz="2400" dirty="0" smtClean="0"/>
              <a:t> </a:t>
            </a:r>
            <a:r>
              <a:rPr lang="de-DE" sz="2400" dirty="0" err="1" smtClean="0"/>
              <a:t>these</a:t>
            </a:r>
            <a:r>
              <a:rPr lang="de-DE" sz="2400" dirty="0" smtClean="0"/>
              <a:t> </a:t>
            </a:r>
            <a:r>
              <a:rPr lang="de-DE" sz="2400" dirty="0" err="1" smtClean="0"/>
              <a:t>elements</a:t>
            </a:r>
            <a:r>
              <a:rPr lang="de-DE" sz="2400" dirty="0" smtClean="0"/>
              <a:t>: </a:t>
            </a:r>
            <a:r>
              <a:rPr lang="de-DE" sz="2400" b="1" i="1" dirty="0" err="1" smtClean="0"/>
              <a:t>Tensegrity</a:t>
            </a:r>
            <a:r>
              <a:rPr lang="de-DE" sz="2400" b="1" i="1" dirty="0" smtClean="0"/>
              <a:t>.</a:t>
            </a:r>
          </a:p>
          <a:p>
            <a:r>
              <a:rPr lang="de-DE" sz="2400" i="1" dirty="0" smtClean="0"/>
              <a:t>( Tension + </a:t>
            </a:r>
            <a:r>
              <a:rPr lang="de-DE" sz="2400" i="1" dirty="0" err="1" smtClean="0"/>
              <a:t>Integrity</a:t>
            </a:r>
            <a:r>
              <a:rPr lang="de-DE" sz="2400" i="1" dirty="0" smtClean="0"/>
              <a:t>; </a:t>
            </a:r>
            <a:r>
              <a:rPr lang="de-DE" sz="2400" i="1" dirty="0" err="1" smtClean="0"/>
              <a:t>Buckminster</a:t>
            </a:r>
            <a:r>
              <a:rPr lang="de-DE" sz="2400" i="1" dirty="0" smtClean="0"/>
              <a:t> Fuller </a:t>
            </a:r>
            <a:r>
              <a:rPr lang="de-DE" sz="2400" i="1" dirty="0" err="1" smtClean="0"/>
              <a:t>and</a:t>
            </a:r>
            <a:r>
              <a:rPr lang="de-DE" sz="2400" i="1" dirty="0" smtClean="0"/>
              <a:t> </a:t>
            </a:r>
            <a:r>
              <a:rPr lang="de-DE" sz="2400" i="1" dirty="0" err="1" smtClean="0"/>
              <a:t>Snelson</a:t>
            </a:r>
            <a:r>
              <a:rPr lang="de-DE" sz="2400" i="1" dirty="0" smtClean="0"/>
              <a:t>).</a:t>
            </a:r>
            <a:endParaRPr lang="de-DE" sz="2400" i="1" dirty="0"/>
          </a:p>
        </p:txBody>
      </p:sp>
    </p:spTree>
    <p:extLst>
      <p:ext uri="{BB962C8B-B14F-4D97-AF65-F5344CB8AC3E}">
        <p14:creationId xmlns:p14="http://schemas.microsoft.com/office/powerpoint/2010/main" xmlns="" val="39887317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190500" y="239857"/>
            <a:ext cx="11811000" cy="2533650"/>
          </a:xfrm>
          <a:prstGeom prst="rect">
            <a:avLst/>
          </a:prstGeom>
        </p:spPr>
      </p:pic>
      <p:pic>
        <p:nvPicPr>
          <p:cNvPr id="5" name="Grafik 4"/>
          <p:cNvPicPr>
            <a:picLocks noChangeAspect="1"/>
          </p:cNvPicPr>
          <p:nvPr/>
        </p:nvPicPr>
        <p:blipFill>
          <a:blip r:embed="rId3" cstate="print"/>
          <a:stretch>
            <a:fillRect/>
          </a:stretch>
        </p:blipFill>
        <p:spPr>
          <a:xfrm>
            <a:off x="190500" y="3190009"/>
            <a:ext cx="11858625" cy="3429000"/>
          </a:xfrm>
          <a:prstGeom prst="rect">
            <a:avLst/>
          </a:prstGeom>
        </p:spPr>
      </p:pic>
      <p:sp>
        <p:nvSpPr>
          <p:cNvPr id="6" name="Rechteck 5"/>
          <p:cNvSpPr/>
          <p:nvPr/>
        </p:nvSpPr>
        <p:spPr>
          <a:xfrm>
            <a:off x="5101936" y="5216236"/>
            <a:ext cx="1319646" cy="50915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extfeld 6"/>
          <p:cNvSpPr txBox="1"/>
          <p:nvPr/>
        </p:nvSpPr>
        <p:spPr>
          <a:xfrm>
            <a:off x="5891645" y="6026727"/>
            <a:ext cx="1453283" cy="369332"/>
          </a:xfrm>
          <a:prstGeom prst="rect">
            <a:avLst/>
          </a:prstGeom>
          <a:noFill/>
        </p:spPr>
        <p:txBody>
          <a:bodyPr wrap="none" rtlCol="0">
            <a:spAutoFit/>
          </a:bodyPr>
          <a:lstStyle/>
          <a:p>
            <a:r>
              <a:rPr lang="de-DE" dirty="0" smtClean="0"/>
              <a:t>Random </a:t>
            </a:r>
            <a:r>
              <a:rPr lang="de-DE" dirty="0" err="1" smtClean="0"/>
              <a:t>walk</a:t>
            </a:r>
            <a:endParaRPr lang="de-DE" dirty="0"/>
          </a:p>
        </p:txBody>
      </p:sp>
    </p:spTree>
    <p:extLst>
      <p:ext uri="{BB962C8B-B14F-4D97-AF65-F5344CB8AC3E}">
        <p14:creationId xmlns:p14="http://schemas.microsoft.com/office/powerpoint/2010/main" xmlns="" val="716168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O2 Tower und Olympiastadium München, Architekturfotografie, Foto, Abendstimmu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864078" y="383457"/>
            <a:ext cx="3987081" cy="5986468"/>
          </a:xfrm>
          <a:prstGeom prst="rect">
            <a:avLst/>
          </a:prstGeom>
          <a:noFill/>
          <a:extLst>
            <a:ext uri="{909E8E84-426E-40DD-AFC4-6F175D3DCCD1}">
              <a14:hiddenFill xmlns:a14="http://schemas.microsoft.com/office/drawing/2010/main" xmlns="">
                <a:solidFill>
                  <a:srgbClr val="FFFFFF"/>
                </a:solidFill>
              </a14:hiddenFill>
            </a:ext>
          </a:extLst>
        </p:spPr>
      </p:pic>
      <p:cxnSp>
        <p:nvCxnSpPr>
          <p:cNvPr id="3" name="Gerade Verbindung mit Pfeil 2"/>
          <p:cNvCxnSpPr/>
          <p:nvPr/>
        </p:nvCxnSpPr>
        <p:spPr>
          <a:xfrm flipV="1">
            <a:off x="6135329" y="1504335"/>
            <a:ext cx="3559277" cy="452284"/>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4" name="Textfeld 3"/>
          <p:cNvSpPr txBox="1"/>
          <p:nvPr/>
        </p:nvSpPr>
        <p:spPr>
          <a:xfrm>
            <a:off x="9960077" y="1130710"/>
            <a:ext cx="1841658" cy="646331"/>
          </a:xfrm>
          <a:prstGeom prst="rect">
            <a:avLst/>
          </a:prstGeom>
          <a:noFill/>
        </p:spPr>
        <p:txBody>
          <a:bodyPr wrap="none" rtlCol="0">
            <a:spAutoFit/>
          </a:bodyPr>
          <a:lstStyle/>
          <a:p>
            <a:r>
              <a:rPr lang="de-DE" dirty="0" err="1" smtClean="0"/>
              <a:t>Stiff</a:t>
            </a:r>
            <a:r>
              <a:rPr lang="de-DE" dirty="0" smtClean="0"/>
              <a:t>, </a:t>
            </a:r>
            <a:r>
              <a:rPr lang="de-DE" dirty="0" err="1" smtClean="0"/>
              <a:t>compressed</a:t>
            </a:r>
            <a:r>
              <a:rPr lang="de-DE" dirty="0" smtClean="0"/>
              <a:t> </a:t>
            </a:r>
          </a:p>
          <a:p>
            <a:r>
              <a:rPr lang="de-DE" dirty="0" err="1" smtClean="0"/>
              <a:t>beams</a:t>
            </a:r>
            <a:endParaRPr lang="de-DE" dirty="0"/>
          </a:p>
        </p:txBody>
      </p:sp>
      <p:cxnSp>
        <p:nvCxnSpPr>
          <p:cNvPr id="6" name="Gerade Verbindung mit Pfeil 5"/>
          <p:cNvCxnSpPr/>
          <p:nvPr/>
        </p:nvCxnSpPr>
        <p:spPr>
          <a:xfrm>
            <a:off x="7287317" y="2512142"/>
            <a:ext cx="2495780" cy="385777"/>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sp>
        <p:nvSpPr>
          <p:cNvPr id="8" name="Textfeld 7"/>
          <p:cNvSpPr txBox="1"/>
          <p:nvPr/>
        </p:nvSpPr>
        <p:spPr>
          <a:xfrm>
            <a:off x="9960077" y="2574753"/>
            <a:ext cx="1699953" cy="1200329"/>
          </a:xfrm>
          <a:prstGeom prst="rect">
            <a:avLst/>
          </a:prstGeom>
          <a:noFill/>
        </p:spPr>
        <p:txBody>
          <a:bodyPr wrap="none" rtlCol="0">
            <a:spAutoFit/>
          </a:bodyPr>
          <a:lstStyle/>
          <a:p>
            <a:r>
              <a:rPr lang="de-DE" dirty="0" smtClean="0"/>
              <a:t>Flexible, </a:t>
            </a:r>
            <a:r>
              <a:rPr lang="de-DE" dirty="0" err="1" smtClean="0"/>
              <a:t>tensed</a:t>
            </a:r>
            <a:r>
              <a:rPr lang="de-DE" dirty="0" smtClean="0"/>
              <a:t> </a:t>
            </a:r>
          </a:p>
          <a:p>
            <a:r>
              <a:rPr lang="de-DE" dirty="0" smtClean="0"/>
              <a:t>(</a:t>
            </a:r>
            <a:r>
              <a:rPr lang="de-DE" dirty="0" err="1" smtClean="0"/>
              <a:t>longitudinally</a:t>
            </a:r>
            <a:endParaRPr lang="de-DE" dirty="0" smtClean="0"/>
          </a:p>
          <a:p>
            <a:r>
              <a:rPr lang="de-DE" dirty="0" smtClean="0"/>
              <a:t> </a:t>
            </a:r>
            <a:r>
              <a:rPr lang="de-DE" dirty="0" err="1" smtClean="0"/>
              <a:t>stretched</a:t>
            </a:r>
            <a:r>
              <a:rPr lang="de-DE" dirty="0" smtClean="0"/>
              <a:t>) </a:t>
            </a:r>
          </a:p>
          <a:p>
            <a:r>
              <a:rPr lang="de-DE" dirty="0" err="1" smtClean="0"/>
              <a:t>cables</a:t>
            </a:r>
            <a:endParaRPr lang="de-DE" dirty="0"/>
          </a:p>
        </p:txBody>
      </p:sp>
    </p:spTree>
    <p:extLst>
      <p:ext uri="{BB962C8B-B14F-4D97-AF65-F5344CB8AC3E}">
        <p14:creationId xmlns:p14="http://schemas.microsoft.com/office/powerpoint/2010/main" xmlns="" val="42676402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http://www.intensiondesigns.com/images/tensegrity_icosahedron.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422775" y="2317852"/>
            <a:ext cx="4286250" cy="386715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feld 1"/>
          <p:cNvSpPr txBox="1"/>
          <p:nvPr/>
        </p:nvSpPr>
        <p:spPr>
          <a:xfrm>
            <a:off x="4594366" y="1042220"/>
            <a:ext cx="3943067" cy="646331"/>
          </a:xfrm>
          <a:prstGeom prst="rect">
            <a:avLst/>
          </a:prstGeom>
          <a:noFill/>
        </p:spPr>
        <p:txBody>
          <a:bodyPr wrap="none" rtlCol="0">
            <a:spAutoFit/>
          </a:bodyPr>
          <a:lstStyle/>
          <a:p>
            <a:r>
              <a:rPr lang="de-DE" sz="3600" dirty="0" err="1" smtClean="0"/>
              <a:t>Tensegrity</a:t>
            </a:r>
            <a:r>
              <a:rPr lang="de-DE" sz="3600" dirty="0" smtClean="0"/>
              <a:t> </a:t>
            </a:r>
            <a:r>
              <a:rPr lang="de-DE" sz="3600" dirty="0" err="1" smtClean="0"/>
              <a:t>Structure</a:t>
            </a:r>
            <a:endParaRPr lang="de-DE" sz="3600" dirty="0"/>
          </a:p>
        </p:txBody>
      </p:sp>
    </p:spTree>
    <p:extLst>
      <p:ext uri="{BB962C8B-B14F-4D97-AF65-F5344CB8AC3E}">
        <p14:creationId xmlns:p14="http://schemas.microsoft.com/office/powerpoint/2010/main" xmlns="" val="540503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1524000" y="304800"/>
            <a:ext cx="9144000" cy="1143000"/>
          </a:xfrm>
        </p:spPr>
        <p:txBody>
          <a:bodyPr>
            <a:normAutofit fontScale="90000"/>
          </a:bodyPr>
          <a:lstStyle/>
          <a:p>
            <a:r>
              <a:rPr lang="en-US" altLang="de-DE" sz="4000"/>
              <a:t>Theory of tensegrity proposes that a cell can be considered as a stable structure of struts and ropes</a:t>
            </a:r>
          </a:p>
        </p:txBody>
      </p:sp>
      <p:pic>
        <p:nvPicPr>
          <p:cNvPr id="30725" name="Picture 5"/>
          <p:cNvPicPr>
            <a:picLocks noGrp="1" noChangeAspect="1" noChangeArrowheads="1"/>
          </p:cNvPicPr>
          <p:nvPr>
            <p:ph type="body" idx="1"/>
          </p:nvPr>
        </p:nvPicPr>
        <p:blipFill>
          <a:blip r:embed="rId3" cstate="print">
            <a:extLst>
              <a:ext uri="{28A0092B-C50C-407E-A947-70E740481C1C}">
                <a14:useLocalDpi xmlns:a14="http://schemas.microsoft.com/office/drawing/2010/main" xmlns="" val="0"/>
              </a:ext>
            </a:extLst>
          </a:blip>
          <a:srcRect/>
          <a:stretch>
            <a:fillRect/>
          </a:stretch>
        </p:blipFill>
        <p:spPr>
          <a:xfrm>
            <a:off x="6096000" y="1981201"/>
            <a:ext cx="4267200" cy="3813175"/>
          </a:xfrm>
        </p:spPr>
      </p:pic>
      <p:pic>
        <p:nvPicPr>
          <p:cNvPr id="30727" name="Picture 7"/>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905000" y="1981200"/>
            <a:ext cx="3962400" cy="3913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0728" name="Text Box 8"/>
          <p:cNvSpPr txBox="1">
            <a:spLocks noChangeArrowheads="1"/>
          </p:cNvSpPr>
          <p:nvPr/>
        </p:nvSpPr>
        <p:spPr bwMode="auto">
          <a:xfrm>
            <a:off x="2057400" y="5911850"/>
            <a:ext cx="8610600"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spAutoFit/>
          </a:bodyPr>
          <a:lstStyle/>
          <a:p>
            <a:pPr>
              <a:spcBef>
                <a:spcPct val="50000"/>
              </a:spcBef>
            </a:pPr>
            <a:r>
              <a:rPr lang="en-US" altLang="de-DE" sz="2800"/>
              <a:t>Controversial due to failure to consider dynamic properties of actin and tubulin.</a:t>
            </a:r>
          </a:p>
        </p:txBody>
      </p:sp>
    </p:spTree>
    <p:extLst>
      <p:ext uri="{BB962C8B-B14F-4D97-AF65-F5344CB8AC3E}">
        <p14:creationId xmlns:p14="http://schemas.microsoft.com/office/powerpoint/2010/main" xmlns="" val="37821835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err="1" smtClean="0"/>
              <a:t>Tensegrity</a:t>
            </a:r>
            <a:r>
              <a:rPr lang="de-DE" dirty="0" smtClean="0"/>
              <a:t> &amp; </a:t>
            </a:r>
            <a:r>
              <a:rPr lang="de-DE" dirty="0" err="1" smtClean="0"/>
              <a:t>Buckling</a:t>
            </a:r>
            <a:endParaRPr lang="de-DE" dirty="0"/>
          </a:p>
        </p:txBody>
      </p:sp>
      <p:sp>
        <p:nvSpPr>
          <p:cNvPr id="3" name="Untertitel 2"/>
          <p:cNvSpPr>
            <a:spLocks noGrp="1"/>
          </p:cNvSpPr>
          <p:nvPr>
            <p:ph type="subTitle" idx="1"/>
          </p:nvPr>
        </p:nvSpPr>
        <p:spPr/>
        <p:txBody>
          <a:bodyPr/>
          <a:lstStyle/>
          <a:p>
            <a:endParaRPr lang="de-DE"/>
          </a:p>
        </p:txBody>
      </p:sp>
    </p:spTree>
    <p:extLst>
      <p:ext uri="{BB962C8B-B14F-4D97-AF65-F5344CB8AC3E}">
        <p14:creationId xmlns:p14="http://schemas.microsoft.com/office/powerpoint/2010/main" xmlns="" val="37224736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1229187" y="2635046"/>
            <a:ext cx="4133836" cy="4103124"/>
          </a:xfrm>
          <a:prstGeom prst="rect">
            <a:avLst/>
          </a:prstGeom>
        </p:spPr>
      </p:pic>
      <p:pic>
        <p:nvPicPr>
          <p:cNvPr id="3" name="Grafik 2"/>
          <p:cNvPicPr>
            <a:picLocks noChangeAspect="1"/>
          </p:cNvPicPr>
          <p:nvPr/>
        </p:nvPicPr>
        <p:blipFill>
          <a:blip r:embed="rId3" cstate="print"/>
          <a:stretch>
            <a:fillRect/>
          </a:stretch>
        </p:blipFill>
        <p:spPr>
          <a:xfrm>
            <a:off x="6350457" y="2617532"/>
            <a:ext cx="4580709" cy="4120638"/>
          </a:xfrm>
          <a:prstGeom prst="rect">
            <a:avLst/>
          </a:prstGeom>
        </p:spPr>
      </p:pic>
      <p:pic>
        <p:nvPicPr>
          <p:cNvPr id="4" name="Grafik 3"/>
          <p:cNvPicPr>
            <a:picLocks noChangeAspect="1"/>
          </p:cNvPicPr>
          <p:nvPr/>
        </p:nvPicPr>
        <p:blipFill>
          <a:blip r:embed="rId4" cstate="print"/>
          <a:stretch>
            <a:fillRect/>
          </a:stretch>
        </p:blipFill>
        <p:spPr>
          <a:xfrm>
            <a:off x="1828799" y="181436"/>
            <a:ext cx="8357419" cy="213232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xmlns="" val="1637413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296300"/>
            <a:ext cx="10515600" cy="1325563"/>
          </a:xfrm>
        </p:spPr>
        <p:txBody>
          <a:bodyPr/>
          <a:lstStyle/>
          <a:p>
            <a:r>
              <a:rPr lang="de-DE" dirty="0" err="1" smtClean="0"/>
              <a:t>For</a:t>
            </a:r>
            <a:r>
              <a:rPr lang="de-DE" dirty="0" smtClean="0"/>
              <a:t> </a:t>
            </a:r>
            <a:r>
              <a:rPr lang="de-DE" dirty="0" err="1" smtClean="0"/>
              <a:t>mechanosensing</a:t>
            </a:r>
            <a:r>
              <a:rPr lang="de-DE" dirty="0" smtClean="0"/>
              <a:t>, </a:t>
            </a:r>
            <a:r>
              <a:rPr lang="de-DE" dirty="0" err="1" smtClean="0"/>
              <a:t>mechanics</a:t>
            </a:r>
            <a:r>
              <a:rPr lang="de-DE" dirty="0" smtClean="0"/>
              <a:t> </a:t>
            </a:r>
            <a:r>
              <a:rPr lang="de-DE" dirty="0" err="1" smtClean="0"/>
              <a:t>of</a:t>
            </a:r>
            <a:r>
              <a:rPr lang="de-DE" dirty="0" smtClean="0"/>
              <a:t> </a:t>
            </a:r>
            <a:r>
              <a:rPr lang="de-DE" dirty="0" err="1" smtClean="0"/>
              <a:t>the</a:t>
            </a:r>
            <a:r>
              <a:rPr lang="de-DE" dirty="0" smtClean="0"/>
              <a:t> </a:t>
            </a:r>
            <a:r>
              <a:rPr lang="de-DE" dirty="0" err="1" smtClean="0"/>
              <a:t>cell</a:t>
            </a:r>
            <a:r>
              <a:rPr lang="de-DE" dirty="0" smtClean="0"/>
              <a:t> </a:t>
            </a:r>
            <a:r>
              <a:rPr lang="de-DE" dirty="0" err="1" smtClean="0"/>
              <a:t>and</a:t>
            </a:r>
            <a:r>
              <a:rPr lang="de-DE" dirty="0" smtClean="0"/>
              <a:t> </a:t>
            </a:r>
            <a:r>
              <a:rPr lang="de-DE" dirty="0" err="1" smtClean="0"/>
              <a:t>cellular</a:t>
            </a:r>
            <a:r>
              <a:rPr lang="de-DE" dirty="0" smtClean="0"/>
              <a:t> </a:t>
            </a:r>
            <a:r>
              <a:rPr lang="de-DE" dirty="0" err="1" smtClean="0"/>
              <a:t>force</a:t>
            </a:r>
            <a:r>
              <a:rPr lang="de-DE" dirty="0" smtClean="0"/>
              <a:t> </a:t>
            </a:r>
            <a:r>
              <a:rPr lang="de-DE" dirty="0" err="1" smtClean="0"/>
              <a:t>generation</a:t>
            </a:r>
            <a:r>
              <a:rPr lang="de-DE" dirty="0" smtClean="0"/>
              <a:t> </a:t>
            </a:r>
            <a:r>
              <a:rPr lang="de-DE" dirty="0" err="1" smtClean="0"/>
              <a:t>are</a:t>
            </a:r>
            <a:r>
              <a:rPr lang="de-DE" dirty="0" smtClean="0"/>
              <a:t> </a:t>
            </a:r>
            <a:r>
              <a:rPr lang="de-DE" dirty="0" err="1" smtClean="0"/>
              <a:t>important</a:t>
            </a:r>
            <a:r>
              <a:rPr lang="de-DE" dirty="0" smtClean="0"/>
              <a:t>.</a:t>
            </a:r>
            <a:endParaRPr lang="de-DE" dirty="0"/>
          </a:p>
        </p:txBody>
      </p:sp>
      <p:sp>
        <p:nvSpPr>
          <p:cNvPr id="3" name="Inhaltsplatzhalter 2"/>
          <p:cNvSpPr>
            <a:spLocks noGrp="1"/>
          </p:cNvSpPr>
          <p:nvPr>
            <p:ph idx="1"/>
          </p:nvPr>
        </p:nvSpPr>
        <p:spPr>
          <a:xfrm>
            <a:off x="464574" y="5709367"/>
            <a:ext cx="10515600" cy="4351338"/>
          </a:xfrm>
        </p:spPr>
        <p:txBody>
          <a:bodyPr/>
          <a:lstStyle/>
          <a:p>
            <a:r>
              <a:rPr lang="de-DE" dirty="0" smtClean="0"/>
              <a:t>Main </a:t>
            </a:r>
            <a:r>
              <a:rPr lang="de-DE" dirty="0" err="1" smtClean="0"/>
              <a:t>cellular</a:t>
            </a:r>
            <a:r>
              <a:rPr lang="de-DE" dirty="0" smtClean="0"/>
              <a:t> </a:t>
            </a:r>
            <a:r>
              <a:rPr lang="de-DE" dirty="0" err="1" smtClean="0"/>
              <a:t>component</a:t>
            </a:r>
            <a:r>
              <a:rPr lang="de-DE" dirty="0" smtClean="0"/>
              <a:t> </a:t>
            </a:r>
            <a:r>
              <a:rPr lang="de-DE" dirty="0" err="1" smtClean="0"/>
              <a:t>conferring</a:t>
            </a:r>
            <a:r>
              <a:rPr lang="de-DE" dirty="0" smtClean="0"/>
              <a:t> </a:t>
            </a:r>
            <a:r>
              <a:rPr lang="de-DE" dirty="0" err="1" smtClean="0"/>
              <a:t>mechanical</a:t>
            </a:r>
            <a:r>
              <a:rPr lang="de-DE" dirty="0" smtClean="0"/>
              <a:t> </a:t>
            </a:r>
            <a:r>
              <a:rPr lang="de-DE" dirty="0" err="1" smtClean="0"/>
              <a:t>properties</a:t>
            </a:r>
            <a:r>
              <a:rPr lang="de-DE" dirty="0" smtClean="0"/>
              <a:t> </a:t>
            </a:r>
            <a:r>
              <a:rPr lang="de-DE" dirty="0" err="1" smtClean="0"/>
              <a:t>to</a:t>
            </a:r>
            <a:r>
              <a:rPr lang="de-DE" dirty="0" smtClean="0"/>
              <a:t> </a:t>
            </a:r>
            <a:r>
              <a:rPr lang="de-DE" dirty="0" err="1" smtClean="0"/>
              <a:t>cells</a:t>
            </a:r>
            <a:r>
              <a:rPr lang="de-DE" dirty="0" smtClean="0"/>
              <a:t>: </a:t>
            </a:r>
            <a:r>
              <a:rPr lang="de-DE" dirty="0" err="1" smtClean="0"/>
              <a:t>cytoskeleton</a:t>
            </a:r>
            <a:r>
              <a:rPr lang="de-DE" dirty="0" smtClean="0"/>
              <a:t>.</a:t>
            </a:r>
            <a:endParaRPr lang="de-DE" dirty="0"/>
          </a:p>
        </p:txBody>
      </p:sp>
      <p:pic>
        <p:nvPicPr>
          <p:cNvPr id="4" name="Grafik 3"/>
          <p:cNvPicPr>
            <a:picLocks noChangeAspect="1"/>
          </p:cNvPicPr>
          <p:nvPr/>
        </p:nvPicPr>
        <p:blipFill>
          <a:blip r:embed="rId2" cstate="print"/>
          <a:stretch>
            <a:fillRect/>
          </a:stretch>
        </p:blipFill>
        <p:spPr>
          <a:xfrm>
            <a:off x="174548" y="2133601"/>
            <a:ext cx="5752195" cy="2606172"/>
          </a:xfrm>
          <a:prstGeom prst="rect">
            <a:avLst/>
          </a:prstGeom>
        </p:spPr>
      </p:pic>
      <p:pic>
        <p:nvPicPr>
          <p:cNvPr id="5" name="Grafik 4"/>
          <p:cNvPicPr>
            <a:picLocks noChangeAspect="1"/>
          </p:cNvPicPr>
          <p:nvPr/>
        </p:nvPicPr>
        <p:blipFill>
          <a:blip r:embed="rId3" cstate="print"/>
          <a:stretch>
            <a:fillRect/>
          </a:stretch>
        </p:blipFill>
        <p:spPr>
          <a:xfrm>
            <a:off x="6285995" y="2133600"/>
            <a:ext cx="5645756" cy="2606172"/>
          </a:xfrm>
          <a:prstGeom prst="rect">
            <a:avLst/>
          </a:prstGeom>
        </p:spPr>
      </p:pic>
      <p:pic>
        <p:nvPicPr>
          <p:cNvPr id="7" name="Grafik 6"/>
          <p:cNvPicPr>
            <a:picLocks noChangeAspect="1"/>
          </p:cNvPicPr>
          <p:nvPr/>
        </p:nvPicPr>
        <p:blipFill>
          <a:blip r:embed="rId4" cstate="print"/>
          <a:stretch>
            <a:fillRect/>
          </a:stretch>
        </p:blipFill>
        <p:spPr>
          <a:xfrm>
            <a:off x="464574" y="4861549"/>
            <a:ext cx="10429875" cy="428625"/>
          </a:xfrm>
          <a:prstGeom prst="rect">
            <a:avLst/>
          </a:prstGeom>
        </p:spPr>
      </p:pic>
      <p:pic>
        <p:nvPicPr>
          <p:cNvPr id="6" name="Grafik 5"/>
          <p:cNvPicPr>
            <a:picLocks noChangeAspect="1"/>
          </p:cNvPicPr>
          <p:nvPr/>
        </p:nvPicPr>
        <p:blipFill>
          <a:blip r:embed="rId5" cstate="print"/>
          <a:stretch>
            <a:fillRect/>
          </a:stretch>
        </p:blipFill>
        <p:spPr>
          <a:xfrm>
            <a:off x="4450018" y="4876610"/>
            <a:ext cx="3435453" cy="685677"/>
          </a:xfrm>
          <a:prstGeom prst="rect">
            <a:avLst/>
          </a:prstGeom>
        </p:spPr>
      </p:pic>
    </p:spTree>
    <p:extLst>
      <p:ext uri="{BB962C8B-B14F-4D97-AF65-F5344CB8AC3E}">
        <p14:creationId xmlns:p14="http://schemas.microsoft.com/office/powerpoint/2010/main" xmlns="" val="3561239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104104" y="786580"/>
            <a:ext cx="7879336" cy="461665"/>
          </a:xfrm>
          <a:prstGeom prst="rect">
            <a:avLst/>
          </a:prstGeom>
          <a:noFill/>
        </p:spPr>
        <p:txBody>
          <a:bodyPr wrap="none" rtlCol="0">
            <a:spAutoFit/>
          </a:bodyPr>
          <a:lstStyle/>
          <a:p>
            <a:r>
              <a:rPr lang="de-DE" sz="2400" dirty="0" err="1" smtClean="0"/>
              <a:t>What</a:t>
            </a:r>
            <a:r>
              <a:rPr lang="de-DE" sz="2400" dirty="0" smtClean="0"/>
              <a:t> </a:t>
            </a:r>
            <a:r>
              <a:rPr lang="de-DE" sz="2400" dirty="0" err="1" smtClean="0"/>
              <a:t>happens</a:t>
            </a:r>
            <a:r>
              <a:rPr lang="de-DE" sz="2400" dirty="0" smtClean="0"/>
              <a:t> </a:t>
            </a:r>
            <a:r>
              <a:rPr lang="de-DE" sz="2400" dirty="0" err="1" smtClean="0"/>
              <a:t>with</a:t>
            </a:r>
            <a:r>
              <a:rPr lang="de-DE" sz="2400" dirty="0" smtClean="0"/>
              <a:t> a </a:t>
            </a:r>
            <a:r>
              <a:rPr lang="de-DE" sz="2400" dirty="0" err="1" smtClean="0"/>
              <a:t>microtubule</a:t>
            </a:r>
            <a:r>
              <a:rPr lang="de-DE" sz="2400" dirty="0" smtClean="0"/>
              <a:t> </a:t>
            </a:r>
            <a:r>
              <a:rPr lang="de-DE" sz="2400" dirty="0" err="1" smtClean="0"/>
              <a:t>under</a:t>
            </a:r>
            <a:r>
              <a:rPr lang="de-DE" sz="2400" dirty="0" smtClean="0"/>
              <a:t> </a:t>
            </a:r>
            <a:r>
              <a:rPr lang="de-DE" sz="2400" dirty="0" err="1" smtClean="0"/>
              <a:t>compression</a:t>
            </a:r>
            <a:r>
              <a:rPr lang="de-DE" sz="2400" dirty="0" smtClean="0"/>
              <a:t> </a:t>
            </a:r>
            <a:r>
              <a:rPr lang="de-DE" sz="2400" dirty="0" err="1" smtClean="0"/>
              <a:t>forces</a:t>
            </a:r>
            <a:r>
              <a:rPr lang="de-DE" sz="2400" dirty="0" smtClean="0"/>
              <a:t>?</a:t>
            </a:r>
            <a:endParaRPr lang="de-DE" sz="2400" dirty="0"/>
          </a:p>
        </p:txBody>
      </p:sp>
      <p:pic>
        <p:nvPicPr>
          <p:cNvPr id="3" name="t6AYWAyd-8g"/>
          <p:cNvPicPr>
            <a:picLocks noRot="1" noChangeAspect="1"/>
          </p:cNvPicPr>
          <p:nvPr>
            <a:videoFile r:link="rId1"/>
          </p:nvPr>
        </p:nvPicPr>
        <p:blipFill>
          <a:blip r:embed="rId3" cstate="print"/>
          <a:stretch>
            <a:fillRect/>
          </a:stretch>
        </p:blipFill>
        <p:spPr>
          <a:xfrm>
            <a:off x="3074429" y="2575600"/>
            <a:ext cx="5577958" cy="3137601"/>
          </a:xfrm>
          <a:prstGeom prst="rect">
            <a:avLst/>
          </a:prstGeom>
        </p:spPr>
      </p:pic>
      <p:sp>
        <p:nvSpPr>
          <p:cNvPr id="4" name="Textfeld 3"/>
          <p:cNvSpPr txBox="1"/>
          <p:nvPr/>
        </p:nvSpPr>
        <p:spPr>
          <a:xfrm>
            <a:off x="3074429" y="1838632"/>
            <a:ext cx="5436745" cy="369332"/>
          </a:xfrm>
          <a:prstGeom prst="rect">
            <a:avLst/>
          </a:prstGeom>
          <a:noFill/>
        </p:spPr>
        <p:txBody>
          <a:bodyPr wrap="none" rtlCol="0">
            <a:spAutoFit/>
          </a:bodyPr>
          <a:lstStyle/>
          <a:p>
            <a:r>
              <a:rPr lang="de-DE" dirty="0" err="1" smtClean="0"/>
              <a:t>Microtubuli</a:t>
            </a:r>
            <a:r>
              <a:rPr lang="de-DE" dirty="0" smtClean="0"/>
              <a:t> </a:t>
            </a:r>
            <a:r>
              <a:rPr lang="de-DE" dirty="0" err="1" smtClean="0"/>
              <a:t>with</a:t>
            </a:r>
            <a:r>
              <a:rPr lang="de-DE" dirty="0" smtClean="0"/>
              <a:t> different </a:t>
            </a:r>
            <a:r>
              <a:rPr lang="de-DE" dirty="0" err="1" smtClean="0"/>
              <a:t>motor</a:t>
            </a:r>
            <a:r>
              <a:rPr lang="de-DE" dirty="0" smtClean="0"/>
              <a:t> </a:t>
            </a:r>
            <a:r>
              <a:rPr lang="de-DE" dirty="0" err="1" smtClean="0"/>
              <a:t>protein</a:t>
            </a:r>
            <a:r>
              <a:rPr lang="de-DE" dirty="0" smtClean="0"/>
              <a:t> </a:t>
            </a:r>
            <a:r>
              <a:rPr lang="de-DE" dirty="0" err="1" smtClean="0"/>
              <a:t>concentrations</a:t>
            </a:r>
            <a:endParaRPr lang="de-DE" dirty="0"/>
          </a:p>
        </p:txBody>
      </p:sp>
    </p:spTree>
    <p:extLst>
      <p:ext uri="{BB962C8B-B14F-4D97-AF65-F5344CB8AC3E}">
        <p14:creationId xmlns:p14="http://schemas.microsoft.com/office/powerpoint/2010/main" xmlns="" val="4155117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endParaRPr lang="de-DE" dirty="0"/>
          </a:p>
        </p:txBody>
      </p:sp>
      <p:pic>
        <p:nvPicPr>
          <p:cNvPr id="1026" name="Picture 2" descr="https://upload.wikimedia.org/wikipedia/commons/thumb/6/69/Buckledmodel.JPG/1280px-Buckledmodel.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2358" y="188151"/>
            <a:ext cx="5803642" cy="4354008"/>
          </a:xfrm>
          <a:prstGeom prst="rect">
            <a:avLst/>
          </a:prstGeom>
          <a:noFill/>
          <a:extLst>
            <a:ext uri="{909E8E84-426E-40DD-AFC4-6F175D3DCCD1}">
              <a14:hiddenFill xmlns:a14="http://schemas.microsoft.com/office/drawing/2010/main" xmlns="">
                <a:solidFill>
                  <a:srgbClr val="FFFFFF"/>
                </a:solidFill>
              </a14:hiddenFill>
            </a:ext>
          </a:extLst>
        </p:spPr>
      </p:pic>
      <p:pic>
        <p:nvPicPr>
          <p:cNvPr id="4" name="Grafik 3"/>
          <p:cNvPicPr>
            <a:picLocks noChangeAspect="1"/>
          </p:cNvPicPr>
          <p:nvPr/>
        </p:nvPicPr>
        <p:blipFill>
          <a:blip r:embed="rId3" cstate="print"/>
          <a:stretch>
            <a:fillRect/>
          </a:stretch>
        </p:blipFill>
        <p:spPr>
          <a:xfrm>
            <a:off x="8322247" y="2026071"/>
            <a:ext cx="1975639" cy="1018689"/>
          </a:xfrm>
          <a:prstGeom prst="rect">
            <a:avLst/>
          </a:prstGeom>
        </p:spPr>
      </p:pic>
      <p:pic>
        <p:nvPicPr>
          <p:cNvPr id="5" name="Grafik 4"/>
          <p:cNvPicPr>
            <a:picLocks noChangeAspect="1"/>
          </p:cNvPicPr>
          <p:nvPr/>
        </p:nvPicPr>
        <p:blipFill>
          <a:blip r:embed="rId4" cstate="print"/>
          <a:stretch>
            <a:fillRect/>
          </a:stretch>
        </p:blipFill>
        <p:spPr>
          <a:xfrm>
            <a:off x="292358" y="4240670"/>
            <a:ext cx="7486650" cy="2409825"/>
          </a:xfrm>
          <a:prstGeom prst="rect">
            <a:avLst/>
          </a:prstGeom>
        </p:spPr>
      </p:pic>
      <p:sp>
        <p:nvSpPr>
          <p:cNvPr id="6" name="Textfeld 5"/>
          <p:cNvSpPr txBox="1"/>
          <p:nvPr/>
        </p:nvSpPr>
        <p:spPr>
          <a:xfrm>
            <a:off x="10109898" y="6389238"/>
            <a:ext cx="1877245" cy="369332"/>
          </a:xfrm>
          <a:prstGeom prst="rect">
            <a:avLst/>
          </a:prstGeom>
          <a:noFill/>
        </p:spPr>
        <p:txBody>
          <a:bodyPr wrap="none" rtlCol="0">
            <a:spAutoFit/>
          </a:bodyPr>
          <a:lstStyle/>
          <a:p>
            <a:r>
              <a:rPr lang="de-DE" dirty="0" smtClean="0"/>
              <a:t>Source: Wikipedia</a:t>
            </a:r>
            <a:endParaRPr lang="de-DE" dirty="0"/>
          </a:p>
        </p:txBody>
      </p:sp>
      <p:sp>
        <p:nvSpPr>
          <p:cNvPr id="7" name="Textfeld 6"/>
          <p:cNvSpPr txBox="1"/>
          <p:nvPr/>
        </p:nvSpPr>
        <p:spPr>
          <a:xfrm>
            <a:off x="6978904" y="483668"/>
            <a:ext cx="2105063" cy="769441"/>
          </a:xfrm>
          <a:prstGeom prst="rect">
            <a:avLst/>
          </a:prstGeom>
          <a:noFill/>
        </p:spPr>
        <p:txBody>
          <a:bodyPr wrap="none" rtlCol="0">
            <a:spAutoFit/>
          </a:bodyPr>
          <a:lstStyle/>
          <a:p>
            <a:r>
              <a:rPr lang="de-DE" sz="4400" dirty="0" err="1" smtClean="0"/>
              <a:t>Buckling</a:t>
            </a:r>
            <a:endParaRPr lang="de-DE" sz="4400" dirty="0"/>
          </a:p>
        </p:txBody>
      </p:sp>
    </p:spTree>
    <p:extLst>
      <p:ext uri="{BB962C8B-B14F-4D97-AF65-F5344CB8AC3E}">
        <p14:creationId xmlns:p14="http://schemas.microsoft.com/office/powerpoint/2010/main" xmlns="" val="121557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Grafik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19381" y="1273094"/>
            <a:ext cx="8319754" cy="3452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134948365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147146" y="785644"/>
            <a:ext cx="6080318" cy="5494177"/>
          </a:xfrm>
          <a:prstGeom prst="rect">
            <a:avLst/>
          </a:prstGeom>
          <a:effectLst>
            <a:outerShdw blurRad="50800" dist="38100" dir="2700000" algn="tl" rotWithShape="0">
              <a:prstClr val="black">
                <a:alpha val="40000"/>
              </a:prstClr>
            </a:outerShdw>
          </a:effectLst>
        </p:spPr>
      </p:pic>
      <p:pic>
        <p:nvPicPr>
          <p:cNvPr id="3"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62318"/>
          <a:stretch/>
        </p:blipFill>
        <p:spPr bwMode="auto">
          <a:xfrm>
            <a:off x="6375147" y="3188043"/>
            <a:ext cx="5629016" cy="116153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mc:AlternateContent xmlns:mc="http://schemas.openxmlformats.org/markup-compatibility/2006">
        <mc:Choice xmlns:a14="http://schemas.microsoft.com/office/drawing/2010/main" xmlns="" Requires="a14">
          <p:sp>
            <p:nvSpPr>
              <p:cNvPr id="2" name="Textfeld 1"/>
              <p:cNvSpPr txBox="1"/>
              <p:nvPr/>
            </p:nvSpPr>
            <p:spPr>
              <a:xfrm>
                <a:off x="10943968" y="3255733"/>
                <a:ext cx="589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𝜅</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𝐸𝐼</m:t>
                      </m:r>
                    </m:oMath>
                  </m:oMathPara>
                </a14:m>
                <a:endParaRPr lang="de-DE" dirty="0"/>
              </a:p>
            </p:txBody>
          </p:sp>
        </mc:Choice>
        <mc:Fallback>
          <p:sp>
            <p:nvSpPr>
              <p:cNvPr id="2" name="Textfeld 1"/>
              <p:cNvSpPr txBox="1">
                <a:spLocks noRot="1" noChangeAspect="1" noMove="1" noResize="1" noEditPoints="1" noAdjustHandles="1" noChangeArrowheads="1" noChangeShapeType="1" noTextEdit="1"/>
              </p:cNvSpPr>
              <p:nvPr/>
            </p:nvSpPr>
            <p:spPr>
              <a:xfrm>
                <a:off x="10943968" y="3255733"/>
                <a:ext cx="589007" cy="276999"/>
              </a:xfrm>
              <a:prstGeom prst="rect">
                <a:avLst/>
              </a:prstGeom>
              <a:blipFill rotWithShape="0">
                <a:blip r:embed="rId4" cstate="print"/>
                <a:stretch>
                  <a:fillRect l="-5155" r="-8247" b="-6522"/>
                </a:stretch>
              </a:blipFill>
            </p:spPr>
            <p:txBody>
              <a:bodyPr/>
              <a:lstStyle/>
              <a:p>
                <a:r>
                  <a:rPr lang="de-DE">
                    <a:noFill/>
                  </a:rPr>
                  <a:t> </a:t>
                </a:r>
              </a:p>
            </p:txBody>
          </p:sp>
        </mc:Fallback>
      </mc:AlternateContent>
    </p:spTree>
    <p:extLst>
      <p:ext uri="{BB962C8B-B14F-4D97-AF65-F5344CB8AC3E}">
        <p14:creationId xmlns:p14="http://schemas.microsoft.com/office/powerpoint/2010/main" xmlns="" val="41051397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83028" y="0"/>
            <a:ext cx="11625943" cy="6858000"/>
          </a:xfrm>
          <a:prstGeom prst="rect">
            <a:avLst/>
          </a:prstGeom>
        </p:spPr>
      </p:pic>
    </p:spTree>
    <p:extLst>
      <p:ext uri="{BB962C8B-B14F-4D97-AF65-F5344CB8AC3E}">
        <p14:creationId xmlns:p14="http://schemas.microsoft.com/office/powerpoint/2010/main" xmlns="" val="28909629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How</a:t>
            </a:r>
            <a:r>
              <a:rPr lang="de-DE" dirty="0" smtClean="0"/>
              <a:t> </a:t>
            </a:r>
            <a:r>
              <a:rPr lang="de-DE" dirty="0" err="1" smtClean="0"/>
              <a:t>does</a:t>
            </a:r>
            <a:r>
              <a:rPr lang="de-DE" dirty="0" smtClean="0"/>
              <a:t> an </a:t>
            </a:r>
            <a:r>
              <a:rPr lang="de-DE" dirty="0" err="1" smtClean="0"/>
              <a:t>optical</a:t>
            </a:r>
            <a:r>
              <a:rPr lang="de-DE" dirty="0" smtClean="0"/>
              <a:t> </a:t>
            </a:r>
            <a:r>
              <a:rPr lang="de-DE" dirty="0" err="1" smtClean="0"/>
              <a:t>trap</a:t>
            </a:r>
            <a:r>
              <a:rPr lang="de-DE" dirty="0" smtClean="0"/>
              <a:t> </a:t>
            </a:r>
            <a:r>
              <a:rPr lang="de-DE" dirty="0" err="1" smtClean="0"/>
              <a:t>work</a:t>
            </a:r>
            <a:r>
              <a:rPr lang="de-DE" dirty="0" smtClean="0"/>
              <a:t>?</a:t>
            </a:r>
            <a:endParaRPr lang="de-DE" dirty="0"/>
          </a:p>
        </p:txBody>
      </p:sp>
      <p:sp>
        <p:nvSpPr>
          <p:cNvPr id="3" name="Inhaltsplatzhalter 2"/>
          <p:cNvSpPr>
            <a:spLocks noGrp="1"/>
          </p:cNvSpPr>
          <p:nvPr>
            <p:ph idx="1"/>
          </p:nvPr>
        </p:nvSpPr>
        <p:spPr/>
        <p:txBody>
          <a:bodyPr/>
          <a:lstStyle/>
          <a:p>
            <a:endParaRPr lang="de-DE"/>
          </a:p>
        </p:txBody>
      </p:sp>
    </p:spTree>
    <p:extLst>
      <p:ext uri="{BB962C8B-B14F-4D97-AF65-F5344CB8AC3E}">
        <p14:creationId xmlns:p14="http://schemas.microsoft.com/office/powerpoint/2010/main" xmlns="" val="21166638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ext Box 4"/>
          <p:cNvSpPr txBox="1">
            <a:spLocks noChangeArrowheads="1"/>
          </p:cNvSpPr>
          <p:nvPr/>
        </p:nvSpPr>
        <p:spPr bwMode="auto">
          <a:xfrm>
            <a:off x="5181601" y="941389"/>
            <a:ext cx="2079625" cy="5794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3200"/>
              <a:t>Key points</a:t>
            </a:r>
          </a:p>
        </p:txBody>
      </p:sp>
      <p:sp>
        <p:nvSpPr>
          <p:cNvPr id="10243" name="Text Box 5"/>
          <p:cNvSpPr txBox="1">
            <a:spLocks noChangeArrowheads="1"/>
          </p:cNvSpPr>
          <p:nvPr/>
        </p:nvSpPr>
        <p:spPr bwMode="auto">
          <a:xfrm>
            <a:off x="3200400" y="3048000"/>
            <a:ext cx="6796088"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Trap strength depends on light intensity, gradient</a:t>
            </a:r>
          </a:p>
        </p:txBody>
      </p:sp>
      <p:sp>
        <p:nvSpPr>
          <p:cNvPr id="10244" name="Text Box 6"/>
          <p:cNvSpPr txBox="1">
            <a:spLocks noChangeArrowheads="1"/>
          </p:cNvSpPr>
          <p:nvPr/>
        </p:nvSpPr>
        <p:spPr bwMode="auto">
          <a:xfrm>
            <a:off x="3200400" y="3886200"/>
            <a:ext cx="4445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Trap is harmonic: k ~ 0.1pN/nm</a:t>
            </a:r>
          </a:p>
        </p:txBody>
      </p:sp>
      <p:sp>
        <p:nvSpPr>
          <p:cNvPr id="10245" name="Text Box 7"/>
          <p:cNvSpPr txBox="1">
            <a:spLocks noChangeArrowheads="1"/>
          </p:cNvSpPr>
          <p:nvPr/>
        </p:nvSpPr>
        <p:spPr bwMode="auto">
          <a:xfrm>
            <a:off x="3200400" y="1905001"/>
            <a:ext cx="579120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Light generates 2 types of optical forces: </a:t>
            </a:r>
            <a:r>
              <a:rPr lang="en-US" altLang="de-DE" i="1"/>
              <a:t>scattering</a:t>
            </a:r>
            <a:r>
              <a:rPr lang="en-US" altLang="de-DE"/>
              <a:t>, </a:t>
            </a:r>
            <a:r>
              <a:rPr lang="en-US" altLang="de-DE" i="1"/>
              <a:t>gradient</a:t>
            </a:r>
            <a:r>
              <a:rPr lang="en-US" altLang="de-DE"/>
              <a:t> </a:t>
            </a:r>
          </a:p>
        </p:txBody>
      </p:sp>
    </p:spTree>
    <p:extLst>
      <p:ext uri="{BB962C8B-B14F-4D97-AF65-F5344CB8AC3E}">
        <p14:creationId xmlns:p14="http://schemas.microsoft.com/office/powerpoint/2010/main" xmlns="" val="11184917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1981200" y="533400"/>
            <a:ext cx="8229600" cy="56388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104463" name="Line 15"/>
          <p:cNvSpPr>
            <a:spLocks noChangeShapeType="1"/>
          </p:cNvSpPr>
          <p:nvPr/>
        </p:nvSpPr>
        <p:spPr bwMode="auto">
          <a:xfrm flipV="1">
            <a:off x="5943600" y="2133600"/>
            <a:ext cx="2971800" cy="12192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1268" name="Text Box 3"/>
          <p:cNvSpPr txBox="1">
            <a:spLocks noChangeArrowheads="1"/>
          </p:cNvSpPr>
          <p:nvPr/>
        </p:nvSpPr>
        <p:spPr bwMode="auto">
          <a:xfrm>
            <a:off x="3352801" y="762001"/>
            <a:ext cx="584517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2800">
                <a:solidFill>
                  <a:srgbClr val="FF6600"/>
                </a:solidFill>
              </a:rPr>
              <a:t>Optical scattering forces – reflection</a:t>
            </a:r>
          </a:p>
        </p:txBody>
      </p:sp>
      <p:sp>
        <p:nvSpPr>
          <p:cNvPr id="11269" name="Line 4"/>
          <p:cNvSpPr>
            <a:spLocks noChangeShapeType="1"/>
          </p:cNvSpPr>
          <p:nvPr/>
        </p:nvSpPr>
        <p:spPr bwMode="auto">
          <a:xfrm>
            <a:off x="2667000" y="2819400"/>
            <a:ext cx="251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1270" name="Line 5"/>
          <p:cNvSpPr>
            <a:spLocks noChangeShapeType="1"/>
          </p:cNvSpPr>
          <p:nvPr/>
        </p:nvSpPr>
        <p:spPr bwMode="auto">
          <a:xfrm>
            <a:off x="4191000" y="2133600"/>
            <a:ext cx="1752600" cy="121920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1271" name="Line 6"/>
          <p:cNvSpPr>
            <a:spLocks noChangeShapeType="1"/>
          </p:cNvSpPr>
          <p:nvPr/>
        </p:nvSpPr>
        <p:spPr bwMode="auto">
          <a:xfrm flipH="1" flipV="1">
            <a:off x="4724400" y="1600200"/>
            <a:ext cx="457200" cy="12192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4457" name="Line 9"/>
          <p:cNvSpPr>
            <a:spLocks noChangeShapeType="1"/>
          </p:cNvSpPr>
          <p:nvPr/>
        </p:nvSpPr>
        <p:spPr bwMode="auto">
          <a:xfrm>
            <a:off x="5943600" y="3352800"/>
            <a:ext cx="2971800" cy="12192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1273" name="Line 12"/>
          <p:cNvSpPr>
            <a:spLocks noChangeShapeType="1"/>
          </p:cNvSpPr>
          <p:nvPr/>
        </p:nvSpPr>
        <p:spPr bwMode="auto">
          <a:xfrm>
            <a:off x="1981200" y="3352800"/>
            <a:ext cx="8229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04458" name="Oval 10"/>
          <p:cNvSpPr>
            <a:spLocks noChangeArrowheads="1"/>
          </p:cNvSpPr>
          <p:nvPr/>
        </p:nvSpPr>
        <p:spPr bwMode="auto">
          <a:xfrm>
            <a:off x="5029200" y="2438400"/>
            <a:ext cx="1828800" cy="1828800"/>
          </a:xfrm>
          <a:prstGeom prst="ellipse">
            <a:avLst/>
          </a:prstGeom>
          <a:gradFill rotWithShape="1">
            <a:gsLst>
              <a:gs pos="0">
                <a:schemeClr val="accent1">
                  <a:alpha val="50000"/>
                </a:schemeClr>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en-US">
              <a:latin typeface="Arial" charset="0"/>
            </a:endParaRPr>
          </a:p>
        </p:txBody>
      </p:sp>
      <p:sp>
        <p:nvSpPr>
          <p:cNvPr id="104461" name="Line 13"/>
          <p:cNvSpPr>
            <a:spLocks noChangeShapeType="1"/>
          </p:cNvSpPr>
          <p:nvPr/>
        </p:nvSpPr>
        <p:spPr bwMode="auto">
          <a:xfrm flipV="1">
            <a:off x="2667000" y="3886200"/>
            <a:ext cx="251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4462" name="Line 14"/>
          <p:cNvSpPr>
            <a:spLocks noChangeShapeType="1"/>
          </p:cNvSpPr>
          <p:nvPr/>
        </p:nvSpPr>
        <p:spPr bwMode="auto">
          <a:xfrm flipH="1">
            <a:off x="4724400" y="3886200"/>
            <a:ext cx="457200" cy="12192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1277" name="Text Box 16"/>
          <p:cNvSpPr txBox="1">
            <a:spLocks noChangeArrowheads="1"/>
          </p:cNvSpPr>
          <p:nvPr/>
        </p:nvSpPr>
        <p:spPr bwMode="auto">
          <a:xfrm>
            <a:off x="2743201" y="2362200"/>
            <a:ext cx="118427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i</a:t>
            </a:r>
            <a:r>
              <a:rPr lang="en-US" altLang="de-DE"/>
              <a:t> = h/</a:t>
            </a:r>
            <a:r>
              <a:rPr lang="el-GR" altLang="de-DE">
                <a:cs typeface="Arial" panose="020B0604020202020204" pitchFamily="34" charset="0"/>
              </a:rPr>
              <a:t>λ</a:t>
            </a:r>
            <a:endParaRPr lang="el-GR" altLang="de-DE" baseline="-25000">
              <a:cs typeface="Arial" panose="020B0604020202020204" pitchFamily="34" charset="0"/>
            </a:endParaRPr>
          </a:p>
        </p:txBody>
      </p:sp>
      <p:sp>
        <p:nvSpPr>
          <p:cNvPr id="11278" name="Text Box 17"/>
          <p:cNvSpPr txBox="1">
            <a:spLocks noChangeArrowheads="1"/>
          </p:cNvSpPr>
          <p:nvPr/>
        </p:nvSpPr>
        <p:spPr bwMode="auto">
          <a:xfrm>
            <a:off x="4953000" y="1905000"/>
            <a:ext cx="444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f</a:t>
            </a:r>
          </a:p>
        </p:txBody>
      </p:sp>
      <p:grpSp>
        <p:nvGrpSpPr>
          <p:cNvPr id="2" name="Group 25"/>
          <p:cNvGrpSpPr>
            <a:grpSpLocks/>
          </p:cNvGrpSpPr>
          <p:nvPr/>
        </p:nvGrpSpPr>
        <p:grpSpPr bwMode="auto">
          <a:xfrm>
            <a:off x="4724400" y="1600200"/>
            <a:ext cx="2971800" cy="1219200"/>
            <a:chOff x="2016" y="1008"/>
            <a:chExt cx="1872" cy="768"/>
          </a:xfrm>
        </p:grpSpPr>
        <p:sp>
          <p:nvSpPr>
            <p:cNvPr id="11288" name="Line 8"/>
            <p:cNvSpPr>
              <a:spLocks noChangeShapeType="1"/>
            </p:cNvSpPr>
            <p:nvPr/>
          </p:nvSpPr>
          <p:spPr bwMode="auto">
            <a:xfrm flipH="1" flipV="1">
              <a:off x="2016" y="1008"/>
              <a:ext cx="1872" cy="768"/>
            </a:xfrm>
            <a:prstGeom prst="line">
              <a:avLst/>
            </a:prstGeom>
            <a:noFill/>
            <a:ln w="57150">
              <a:solidFill>
                <a:srgbClr val="B2B2B2"/>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1289" name="Text Box 19"/>
            <p:cNvSpPr txBox="1">
              <a:spLocks noChangeArrowheads="1"/>
            </p:cNvSpPr>
            <p:nvPr/>
          </p:nvSpPr>
          <p:spPr bwMode="auto">
            <a:xfrm>
              <a:off x="2784" y="1056"/>
              <a:ext cx="3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l-GR" altLang="de-DE">
                  <a:solidFill>
                    <a:schemeClr val="bg2"/>
                  </a:solidFill>
                  <a:cs typeface="Arial" panose="020B0604020202020204" pitchFamily="34" charset="0"/>
                </a:rPr>
                <a:t>Δ</a:t>
              </a:r>
              <a:r>
                <a:rPr lang="en-US" altLang="de-DE">
                  <a:solidFill>
                    <a:schemeClr val="bg2"/>
                  </a:solidFill>
                </a:rPr>
                <a:t>P</a:t>
              </a:r>
              <a:endParaRPr lang="en-US" altLang="de-DE" baseline="-25000">
                <a:solidFill>
                  <a:schemeClr val="bg2"/>
                </a:solidFill>
              </a:endParaRPr>
            </a:p>
          </p:txBody>
        </p:sp>
      </p:grpSp>
      <p:sp>
        <p:nvSpPr>
          <p:cNvPr id="104468" name="Text Box 20"/>
          <p:cNvSpPr txBox="1">
            <a:spLocks noChangeArrowheads="1"/>
          </p:cNvSpPr>
          <p:nvPr/>
        </p:nvSpPr>
        <p:spPr bwMode="auto">
          <a:xfrm>
            <a:off x="2057400" y="5486401"/>
            <a:ext cx="81534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1800">
                <a:solidFill>
                  <a:srgbClr val="FF6600"/>
                </a:solidFill>
              </a:rPr>
              <a:t>Newton’s third law – for every action there is an equal and opposite reaction</a:t>
            </a:r>
          </a:p>
        </p:txBody>
      </p:sp>
      <p:sp>
        <p:nvSpPr>
          <p:cNvPr id="104469" name="Text Box 21"/>
          <p:cNvSpPr txBox="1">
            <a:spLocks noChangeArrowheads="1"/>
          </p:cNvSpPr>
          <p:nvPr/>
        </p:nvSpPr>
        <p:spPr bwMode="auto">
          <a:xfrm>
            <a:off x="6477001" y="4800600"/>
            <a:ext cx="3108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F = </a:t>
            </a:r>
            <a:r>
              <a:rPr lang="el-GR" altLang="de-DE">
                <a:cs typeface="Arial" panose="020B0604020202020204" pitchFamily="34" charset="0"/>
              </a:rPr>
              <a:t>Δ</a:t>
            </a:r>
            <a:r>
              <a:rPr lang="en-US" altLang="de-DE"/>
              <a:t>P/</a:t>
            </a:r>
            <a:r>
              <a:rPr lang="el-GR" altLang="de-DE"/>
              <a:t>Δ</a:t>
            </a:r>
            <a:r>
              <a:rPr lang="en-US" altLang="de-DE"/>
              <a:t>t = (P</a:t>
            </a:r>
            <a:r>
              <a:rPr lang="en-US" altLang="de-DE" baseline="-25000"/>
              <a:t>f</a:t>
            </a:r>
            <a:r>
              <a:rPr lang="en-US" altLang="de-DE"/>
              <a:t>-P</a:t>
            </a:r>
            <a:r>
              <a:rPr lang="en-US" altLang="de-DE" baseline="-25000"/>
              <a:t>i</a:t>
            </a:r>
            <a:r>
              <a:rPr lang="en-US" altLang="de-DE"/>
              <a:t>)/</a:t>
            </a:r>
            <a:r>
              <a:rPr lang="el-GR" altLang="de-DE"/>
              <a:t>Δ</a:t>
            </a:r>
            <a:r>
              <a:rPr lang="en-US" altLang="de-DE"/>
              <a:t>t </a:t>
            </a:r>
          </a:p>
        </p:txBody>
      </p:sp>
      <p:grpSp>
        <p:nvGrpSpPr>
          <p:cNvPr id="3" name="Group 24"/>
          <p:cNvGrpSpPr>
            <a:grpSpLocks/>
          </p:cNvGrpSpPr>
          <p:nvPr/>
        </p:nvGrpSpPr>
        <p:grpSpPr bwMode="auto">
          <a:xfrm>
            <a:off x="5181600" y="2819400"/>
            <a:ext cx="2514600" cy="457200"/>
            <a:chOff x="2304" y="1776"/>
            <a:chExt cx="1584" cy="288"/>
          </a:xfrm>
        </p:grpSpPr>
        <p:sp>
          <p:nvSpPr>
            <p:cNvPr id="11286" name="Line 7"/>
            <p:cNvSpPr>
              <a:spLocks noChangeShapeType="1"/>
            </p:cNvSpPr>
            <p:nvPr/>
          </p:nvSpPr>
          <p:spPr bwMode="auto">
            <a:xfrm flipH="1">
              <a:off x="2304" y="1776"/>
              <a:ext cx="1584" cy="0"/>
            </a:xfrm>
            <a:prstGeom prst="line">
              <a:avLst/>
            </a:prstGeom>
            <a:noFill/>
            <a:ln w="57150">
              <a:solidFill>
                <a:srgbClr val="B2B2B2"/>
              </a:solidFill>
              <a:round/>
              <a:headEnd type="triangle" w="med" len="med"/>
              <a:tailEnd/>
            </a:ln>
            <a:extLst>
              <a:ext uri="{909E8E84-426E-40DD-AFC4-6F175D3DCCD1}">
                <a14:hiddenFill xmlns:a14="http://schemas.microsoft.com/office/drawing/2010/main" xmlns="">
                  <a:noFill/>
                </a14:hiddenFill>
              </a:ext>
            </a:extLst>
          </p:spPr>
          <p:txBody>
            <a:bodyPr/>
            <a:lstStyle/>
            <a:p>
              <a:endParaRPr lang="de-DE"/>
            </a:p>
          </p:txBody>
        </p:sp>
        <p:sp>
          <p:nvSpPr>
            <p:cNvPr id="11287" name="Text Box 18"/>
            <p:cNvSpPr txBox="1">
              <a:spLocks noChangeArrowheads="1"/>
            </p:cNvSpPr>
            <p:nvPr/>
          </p:nvSpPr>
          <p:spPr bwMode="auto">
            <a:xfrm>
              <a:off x="2688" y="1776"/>
              <a:ext cx="2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chemeClr val="bg2"/>
                  </a:solidFill>
                </a:rPr>
                <a:t>P</a:t>
              </a:r>
              <a:r>
                <a:rPr lang="en-US" altLang="de-DE" baseline="-25000">
                  <a:solidFill>
                    <a:schemeClr val="bg2"/>
                  </a:solidFill>
                </a:rPr>
                <a:t>i</a:t>
              </a:r>
            </a:p>
          </p:txBody>
        </p:sp>
      </p:grpSp>
      <p:sp>
        <p:nvSpPr>
          <p:cNvPr id="11283" name="Arc 22"/>
          <p:cNvSpPr>
            <a:spLocks/>
          </p:cNvSpPr>
          <p:nvPr/>
        </p:nvSpPr>
        <p:spPr bwMode="auto">
          <a:xfrm flipH="1">
            <a:off x="4724400" y="2562226"/>
            <a:ext cx="457200" cy="257175"/>
          </a:xfrm>
          <a:custGeom>
            <a:avLst/>
            <a:gdLst>
              <a:gd name="T0" fmla="*/ 377910 w 21600"/>
              <a:gd name="T1" fmla="*/ 0 h 12157"/>
              <a:gd name="T2" fmla="*/ 457200 w 21600"/>
              <a:gd name="T3" fmla="*/ 257175 h 12157"/>
              <a:gd name="T4" fmla="*/ 0 w 21600"/>
              <a:gd name="T5" fmla="*/ 257175 h 12157"/>
              <a:gd name="T6" fmla="*/ 0 60000 65536"/>
              <a:gd name="T7" fmla="*/ 0 60000 65536"/>
              <a:gd name="T8" fmla="*/ 0 60000 65536"/>
              <a:gd name="T9" fmla="*/ 0 w 21600"/>
              <a:gd name="T10" fmla="*/ 0 h 12157"/>
              <a:gd name="T11" fmla="*/ 21600 w 21600"/>
              <a:gd name="T12" fmla="*/ 12157 h 12157"/>
            </a:gdLst>
            <a:ahLst/>
            <a:cxnLst>
              <a:cxn ang="T6">
                <a:pos x="T0" y="T1"/>
              </a:cxn>
              <a:cxn ang="T7">
                <a:pos x="T2" y="T3"/>
              </a:cxn>
              <a:cxn ang="T8">
                <a:pos x="T4" y="T5"/>
              </a:cxn>
            </a:cxnLst>
            <a:rect l="T9" t="T10" r="T11" b="T12"/>
            <a:pathLst>
              <a:path w="21600" h="12157" fill="none" extrusionOk="0">
                <a:moveTo>
                  <a:pt x="17854" y="-1"/>
                </a:moveTo>
                <a:cubicBezTo>
                  <a:pt x="20294" y="3584"/>
                  <a:pt x="21600" y="7820"/>
                  <a:pt x="21600" y="12157"/>
                </a:cubicBezTo>
              </a:path>
              <a:path w="21600" h="12157" stroke="0" extrusionOk="0">
                <a:moveTo>
                  <a:pt x="17854" y="-1"/>
                </a:moveTo>
                <a:cubicBezTo>
                  <a:pt x="20294" y="3584"/>
                  <a:pt x="21600" y="7820"/>
                  <a:pt x="21600" y="12157"/>
                </a:cubicBezTo>
                <a:lnTo>
                  <a:pt x="0" y="12157"/>
                </a:lnTo>
                <a:close/>
              </a:path>
            </a:pathLst>
          </a:cu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de-DE"/>
          </a:p>
        </p:txBody>
      </p:sp>
      <p:sp>
        <p:nvSpPr>
          <p:cNvPr id="11284" name="Text Box 23"/>
          <p:cNvSpPr txBox="1">
            <a:spLocks noChangeArrowheads="1"/>
          </p:cNvSpPr>
          <p:nvPr/>
        </p:nvSpPr>
        <p:spPr bwMode="auto">
          <a:xfrm>
            <a:off x="4419601" y="2362200"/>
            <a:ext cx="3540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l-GR" altLang="de-DE">
                <a:cs typeface="Arial" panose="020B0604020202020204" pitchFamily="34" charset="0"/>
              </a:rPr>
              <a:t>θ</a:t>
            </a:r>
          </a:p>
        </p:txBody>
      </p:sp>
      <p:sp>
        <p:nvSpPr>
          <p:cNvPr id="104474" name="Line 26"/>
          <p:cNvSpPr>
            <a:spLocks noChangeShapeType="1"/>
          </p:cNvSpPr>
          <p:nvPr/>
        </p:nvSpPr>
        <p:spPr bwMode="auto">
          <a:xfrm flipV="1">
            <a:off x="6781800" y="3352800"/>
            <a:ext cx="1066800" cy="0"/>
          </a:xfrm>
          <a:prstGeom prst="line">
            <a:avLst/>
          </a:prstGeom>
          <a:noFill/>
          <a:ln w="152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Tree>
    <p:extLst>
      <p:ext uri="{BB962C8B-B14F-4D97-AF65-F5344CB8AC3E}">
        <p14:creationId xmlns:p14="http://schemas.microsoft.com/office/powerpoint/2010/main" xmlns="" val="872809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04468"/>
                                        </p:tgtEl>
                                        <p:attrNameLst>
                                          <p:attrName>style.visibility</p:attrName>
                                        </p:attrNameLst>
                                      </p:cBhvr>
                                      <p:to>
                                        <p:strVal val="visible"/>
                                      </p:to>
                                    </p:set>
                                    <p:animEffect transition="in" filter="fade">
                                      <p:cBhvr>
                                        <p:cTn id="19" dur="1000"/>
                                        <p:tgtEl>
                                          <p:spTgt spid="10446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4457"/>
                                        </p:tgtEl>
                                        <p:attrNameLst>
                                          <p:attrName>style.visibility</p:attrName>
                                        </p:attrNameLst>
                                      </p:cBhvr>
                                      <p:to>
                                        <p:strVal val="visible"/>
                                      </p:to>
                                    </p:set>
                                    <p:animEffect transition="in" filter="fade">
                                      <p:cBhvr>
                                        <p:cTn id="24" dur="1000"/>
                                        <p:tgtEl>
                                          <p:spTgt spid="104457"/>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46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446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4462"/>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44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63" grpId="0" animBg="1"/>
      <p:bldP spid="104457" grpId="0" animBg="1"/>
      <p:bldP spid="104461" grpId="0" animBg="1"/>
      <p:bldP spid="104462" grpId="0" animBg="1"/>
      <p:bldP spid="104468" grpId="0"/>
      <p:bldP spid="104469" grpId="0"/>
      <p:bldP spid="10447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1981200" y="533400"/>
            <a:ext cx="8229600" cy="56388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12291" name="Text Box 3"/>
          <p:cNvSpPr txBox="1">
            <a:spLocks noChangeArrowheads="1"/>
          </p:cNvSpPr>
          <p:nvPr/>
        </p:nvSpPr>
        <p:spPr bwMode="auto">
          <a:xfrm>
            <a:off x="4038601" y="762001"/>
            <a:ext cx="4379913"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2800">
                <a:solidFill>
                  <a:srgbClr val="FF6600"/>
                </a:solidFill>
              </a:rPr>
              <a:t>Optical forces – Refraction</a:t>
            </a:r>
          </a:p>
        </p:txBody>
      </p:sp>
      <p:sp>
        <p:nvSpPr>
          <p:cNvPr id="12292" name="Line 4"/>
          <p:cNvSpPr>
            <a:spLocks noChangeShapeType="1"/>
          </p:cNvSpPr>
          <p:nvPr/>
        </p:nvSpPr>
        <p:spPr bwMode="auto">
          <a:xfrm>
            <a:off x="2667000" y="2819400"/>
            <a:ext cx="2514600" cy="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5481" name="Line 9"/>
          <p:cNvSpPr>
            <a:spLocks noChangeShapeType="1"/>
          </p:cNvSpPr>
          <p:nvPr/>
        </p:nvSpPr>
        <p:spPr bwMode="auto">
          <a:xfrm flipV="1">
            <a:off x="5943600" y="1905000"/>
            <a:ext cx="228600" cy="14478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5482" name="Oval 10"/>
          <p:cNvSpPr>
            <a:spLocks noChangeArrowheads="1"/>
          </p:cNvSpPr>
          <p:nvPr/>
        </p:nvSpPr>
        <p:spPr bwMode="auto">
          <a:xfrm>
            <a:off x="5029200" y="2438400"/>
            <a:ext cx="1828800" cy="1828800"/>
          </a:xfrm>
          <a:prstGeom prst="ellipse">
            <a:avLst/>
          </a:prstGeom>
          <a:gradFill rotWithShape="1">
            <a:gsLst>
              <a:gs pos="0">
                <a:schemeClr val="accent1">
                  <a:alpha val="50000"/>
                </a:schemeClr>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en-US">
              <a:latin typeface="Arial" charset="0"/>
            </a:endParaRPr>
          </a:p>
        </p:txBody>
      </p:sp>
      <p:sp>
        <p:nvSpPr>
          <p:cNvPr id="12295" name="Line 12"/>
          <p:cNvSpPr>
            <a:spLocks noChangeShapeType="1"/>
          </p:cNvSpPr>
          <p:nvPr/>
        </p:nvSpPr>
        <p:spPr bwMode="auto">
          <a:xfrm>
            <a:off x="1981200" y="3352800"/>
            <a:ext cx="8229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2296" name="Line 6"/>
          <p:cNvSpPr>
            <a:spLocks noChangeShapeType="1"/>
          </p:cNvSpPr>
          <p:nvPr/>
        </p:nvSpPr>
        <p:spPr bwMode="auto">
          <a:xfrm>
            <a:off x="5181600" y="2819400"/>
            <a:ext cx="1676400" cy="3810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2297" name="Line 13"/>
          <p:cNvSpPr>
            <a:spLocks noChangeShapeType="1"/>
          </p:cNvSpPr>
          <p:nvPr/>
        </p:nvSpPr>
        <p:spPr bwMode="auto">
          <a:xfrm>
            <a:off x="6858000" y="3200400"/>
            <a:ext cx="2286000" cy="14478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2298" name="Text Box 17"/>
          <p:cNvSpPr txBox="1">
            <a:spLocks noChangeArrowheads="1"/>
          </p:cNvSpPr>
          <p:nvPr/>
        </p:nvSpPr>
        <p:spPr bwMode="auto">
          <a:xfrm>
            <a:off x="3429000" y="2286000"/>
            <a:ext cx="43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i</a:t>
            </a:r>
          </a:p>
        </p:txBody>
      </p:sp>
      <p:sp>
        <p:nvSpPr>
          <p:cNvPr id="12299" name="Text Box 18"/>
          <p:cNvSpPr txBox="1">
            <a:spLocks noChangeArrowheads="1"/>
          </p:cNvSpPr>
          <p:nvPr/>
        </p:nvSpPr>
        <p:spPr bwMode="auto">
          <a:xfrm>
            <a:off x="7772400" y="4038600"/>
            <a:ext cx="444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f</a:t>
            </a:r>
          </a:p>
        </p:txBody>
      </p:sp>
      <p:grpSp>
        <p:nvGrpSpPr>
          <p:cNvPr id="2" name="Group 21"/>
          <p:cNvGrpSpPr>
            <a:grpSpLocks/>
          </p:cNvGrpSpPr>
          <p:nvPr/>
        </p:nvGrpSpPr>
        <p:grpSpPr bwMode="auto">
          <a:xfrm>
            <a:off x="6858000" y="2667000"/>
            <a:ext cx="2514600" cy="533400"/>
            <a:chOff x="3360" y="1680"/>
            <a:chExt cx="1584" cy="336"/>
          </a:xfrm>
        </p:grpSpPr>
        <p:sp>
          <p:nvSpPr>
            <p:cNvPr id="12304" name="Line 7"/>
            <p:cNvSpPr>
              <a:spLocks noChangeShapeType="1"/>
            </p:cNvSpPr>
            <p:nvPr/>
          </p:nvSpPr>
          <p:spPr bwMode="auto">
            <a:xfrm flipH="1">
              <a:off x="3360" y="2016"/>
              <a:ext cx="1584" cy="0"/>
            </a:xfrm>
            <a:prstGeom prst="line">
              <a:avLst/>
            </a:prstGeom>
            <a:noFill/>
            <a:ln w="57150">
              <a:solidFill>
                <a:srgbClr val="B2B2B2"/>
              </a:solidFill>
              <a:round/>
              <a:headEnd type="triangle" w="med" len="med"/>
              <a:tailEnd/>
            </a:ln>
            <a:extLst>
              <a:ext uri="{909E8E84-426E-40DD-AFC4-6F175D3DCCD1}">
                <a14:hiddenFill xmlns:a14="http://schemas.microsoft.com/office/drawing/2010/main" xmlns="">
                  <a:noFill/>
                </a14:hiddenFill>
              </a:ext>
            </a:extLst>
          </p:spPr>
          <p:txBody>
            <a:bodyPr/>
            <a:lstStyle/>
            <a:p>
              <a:endParaRPr lang="de-DE"/>
            </a:p>
          </p:txBody>
        </p:sp>
        <p:sp>
          <p:nvSpPr>
            <p:cNvPr id="12305" name="Text Box 19"/>
            <p:cNvSpPr txBox="1">
              <a:spLocks noChangeArrowheads="1"/>
            </p:cNvSpPr>
            <p:nvPr/>
          </p:nvSpPr>
          <p:spPr bwMode="auto">
            <a:xfrm>
              <a:off x="4080" y="1680"/>
              <a:ext cx="2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chemeClr val="bg2"/>
                  </a:solidFill>
                </a:rPr>
                <a:t>P</a:t>
              </a:r>
              <a:r>
                <a:rPr lang="en-US" altLang="de-DE" baseline="-25000">
                  <a:solidFill>
                    <a:schemeClr val="bg2"/>
                  </a:solidFill>
                </a:rPr>
                <a:t>i</a:t>
              </a:r>
            </a:p>
          </p:txBody>
        </p:sp>
      </p:grpSp>
      <p:grpSp>
        <p:nvGrpSpPr>
          <p:cNvPr id="3" name="Group 22"/>
          <p:cNvGrpSpPr>
            <a:grpSpLocks/>
          </p:cNvGrpSpPr>
          <p:nvPr/>
        </p:nvGrpSpPr>
        <p:grpSpPr bwMode="auto">
          <a:xfrm>
            <a:off x="9144000" y="3200400"/>
            <a:ext cx="742950" cy="1447800"/>
            <a:chOff x="4800" y="2016"/>
            <a:chExt cx="468" cy="912"/>
          </a:xfrm>
        </p:grpSpPr>
        <p:sp>
          <p:nvSpPr>
            <p:cNvPr id="12302" name="Line 8"/>
            <p:cNvSpPr>
              <a:spLocks noChangeShapeType="1"/>
            </p:cNvSpPr>
            <p:nvPr/>
          </p:nvSpPr>
          <p:spPr bwMode="auto">
            <a:xfrm flipH="1">
              <a:off x="4800" y="2016"/>
              <a:ext cx="144" cy="912"/>
            </a:xfrm>
            <a:prstGeom prst="line">
              <a:avLst/>
            </a:prstGeom>
            <a:noFill/>
            <a:ln w="57150">
              <a:solidFill>
                <a:srgbClr val="B2B2B2"/>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2303" name="Text Box 20"/>
            <p:cNvSpPr txBox="1">
              <a:spLocks noChangeArrowheads="1"/>
            </p:cNvSpPr>
            <p:nvPr/>
          </p:nvSpPr>
          <p:spPr bwMode="auto">
            <a:xfrm>
              <a:off x="4896" y="2400"/>
              <a:ext cx="3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l-GR" altLang="de-DE">
                  <a:solidFill>
                    <a:schemeClr val="bg2"/>
                  </a:solidFill>
                  <a:cs typeface="Arial" panose="020B0604020202020204" pitchFamily="34" charset="0"/>
                </a:rPr>
                <a:t>Δ</a:t>
              </a:r>
              <a:r>
                <a:rPr lang="en-US" altLang="de-DE">
                  <a:solidFill>
                    <a:schemeClr val="bg2"/>
                  </a:solidFill>
                </a:rPr>
                <a:t>P</a:t>
              </a:r>
              <a:endParaRPr lang="en-US" altLang="de-DE" baseline="-25000">
                <a:solidFill>
                  <a:schemeClr val="bg2"/>
                </a:solidFill>
              </a:endParaRPr>
            </a:p>
          </p:txBody>
        </p:sp>
      </p:grpSp>
    </p:spTree>
    <p:extLst>
      <p:ext uri="{BB962C8B-B14F-4D97-AF65-F5344CB8AC3E}">
        <p14:creationId xmlns:p14="http://schemas.microsoft.com/office/powerpoint/2010/main" xmlns="" val="2199338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4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981200" y="533400"/>
            <a:ext cx="8229600" cy="56388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106513" name="Line 17"/>
          <p:cNvSpPr>
            <a:spLocks noChangeShapeType="1"/>
          </p:cNvSpPr>
          <p:nvPr/>
        </p:nvSpPr>
        <p:spPr bwMode="auto">
          <a:xfrm>
            <a:off x="5943600" y="3352800"/>
            <a:ext cx="228600" cy="1447800"/>
          </a:xfrm>
          <a:prstGeom prst="line">
            <a:avLst/>
          </a:prstGeom>
          <a:noFill/>
          <a:ln w="381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3316" name="Text Box 3"/>
          <p:cNvSpPr txBox="1">
            <a:spLocks noChangeArrowheads="1"/>
          </p:cNvSpPr>
          <p:nvPr/>
        </p:nvSpPr>
        <p:spPr bwMode="auto">
          <a:xfrm>
            <a:off x="4448176" y="635001"/>
            <a:ext cx="3552825"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2800">
                <a:solidFill>
                  <a:srgbClr val="FF6600"/>
                </a:solidFill>
              </a:rPr>
              <a:t>Lateral gradient force</a:t>
            </a:r>
          </a:p>
        </p:txBody>
      </p:sp>
      <p:sp>
        <p:nvSpPr>
          <p:cNvPr id="106503" name="Line 7"/>
          <p:cNvSpPr>
            <a:spLocks noChangeShapeType="1"/>
          </p:cNvSpPr>
          <p:nvPr/>
        </p:nvSpPr>
        <p:spPr bwMode="auto">
          <a:xfrm flipV="1">
            <a:off x="5943600" y="2057400"/>
            <a:ext cx="228600" cy="1295400"/>
          </a:xfrm>
          <a:prstGeom prst="line">
            <a:avLst/>
          </a:prstGeom>
          <a:noFill/>
          <a:ln w="7620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6504" name="Oval 8"/>
          <p:cNvSpPr>
            <a:spLocks noChangeArrowheads="1"/>
          </p:cNvSpPr>
          <p:nvPr/>
        </p:nvSpPr>
        <p:spPr bwMode="auto">
          <a:xfrm>
            <a:off x="5029200" y="2438400"/>
            <a:ext cx="1828800" cy="1828800"/>
          </a:xfrm>
          <a:prstGeom prst="ellipse">
            <a:avLst/>
          </a:prstGeom>
          <a:gradFill rotWithShape="1">
            <a:gsLst>
              <a:gs pos="0">
                <a:schemeClr val="accent1">
                  <a:alpha val="50000"/>
                </a:schemeClr>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en-US">
              <a:latin typeface="Arial" charset="0"/>
            </a:endParaRPr>
          </a:p>
        </p:txBody>
      </p:sp>
      <p:sp>
        <p:nvSpPr>
          <p:cNvPr id="13319" name="Rectangle 9"/>
          <p:cNvSpPr>
            <a:spLocks noChangeArrowheads="1"/>
          </p:cNvSpPr>
          <p:nvPr/>
        </p:nvSpPr>
        <p:spPr bwMode="auto">
          <a:xfrm>
            <a:off x="1981200" y="2286000"/>
            <a:ext cx="685800" cy="2667000"/>
          </a:xfrm>
          <a:prstGeom prst="rect">
            <a:avLst/>
          </a:prstGeom>
          <a:gradFill rotWithShape="1">
            <a:gsLst>
              <a:gs pos="0">
                <a:schemeClr val="tx1"/>
              </a:gs>
              <a:gs pos="100000">
                <a:schemeClr val="bg1"/>
              </a:gs>
            </a:gsLst>
            <a:lin ang="5400000" scaled="1"/>
          </a:gra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13320" name="Line 10"/>
          <p:cNvSpPr>
            <a:spLocks noChangeShapeType="1"/>
          </p:cNvSpPr>
          <p:nvPr/>
        </p:nvSpPr>
        <p:spPr bwMode="auto">
          <a:xfrm>
            <a:off x="1981200" y="3352800"/>
            <a:ext cx="8229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3321" name="Rectangle 18"/>
          <p:cNvSpPr>
            <a:spLocks noChangeArrowheads="1"/>
          </p:cNvSpPr>
          <p:nvPr/>
        </p:nvSpPr>
        <p:spPr bwMode="auto">
          <a:xfrm flipV="1">
            <a:off x="1981200" y="1143000"/>
            <a:ext cx="685800" cy="1143000"/>
          </a:xfrm>
          <a:prstGeom prst="rect">
            <a:avLst/>
          </a:prstGeom>
          <a:solidFill>
            <a:schemeClr val="tx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grpSp>
        <p:nvGrpSpPr>
          <p:cNvPr id="2" name="Group 25"/>
          <p:cNvGrpSpPr>
            <a:grpSpLocks/>
          </p:cNvGrpSpPr>
          <p:nvPr/>
        </p:nvGrpSpPr>
        <p:grpSpPr bwMode="auto">
          <a:xfrm>
            <a:off x="2667000" y="2286000"/>
            <a:ext cx="6477000" cy="2362200"/>
            <a:chOff x="720" y="1440"/>
            <a:chExt cx="4080" cy="1488"/>
          </a:xfrm>
        </p:grpSpPr>
        <p:sp>
          <p:nvSpPr>
            <p:cNvPr id="13330" name="Line 4"/>
            <p:cNvSpPr>
              <a:spLocks noChangeShapeType="1"/>
            </p:cNvSpPr>
            <p:nvPr/>
          </p:nvSpPr>
          <p:spPr bwMode="auto">
            <a:xfrm>
              <a:off x="720" y="1776"/>
              <a:ext cx="1584" cy="0"/>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3331" name="Line 11"/>
            <p:cNvSpPr>
              <a:spLocks noChangeShapeType="1"/>
            </p:cNvSpPr>
            <p:nvPr/>
          </p:nvSpPr>
          <p:spPr bwMode="auto">
            <a:xfrm>
              <a:off x="2304" y="1776"/>
              <a:ext cx="1056" cy="240"/>
            </a:xfrm>
            <a:prstGeom prst="line">
              <a:avLst/>
            </a:prstGeom>
            <a:noFill/>
            <a:ln w="76200">
              <a:solidFill>
                <a:schemeClr val="tx1"/>
              </a:solidFill>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3332" name="Line 12"/>
            <p:cNvSpPr>
              <a:spLocks noChangeShapeType="1"/>
            </p:cNvSpPr>
            <p:nvPr/>
          </p:nvSpPr>
          <p:spPr bwMode="auto">
            <a:xfrm>
              <a:off x="3360" y="2016"/>
              <a:ext cx="1440" cy="912"/>
            </a:xfrm>
            <a:prstGeom prst="line">
              <a:avLst/>
            </a:prstGeom>
            <a:noFill/>
            <a:ln w="7620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3333" name="Text Box 20"/>
            <p:cNvSpPr txBox="1">
              <a:spLocks noChangeArrowheads="1"/>
            </p:cNvSpPr>
            <p:nvPr/>
          </p:nvSpPr>
          <p:spPr bwMode="auto">
            <a:xfrm>
              <a:off x="864" y="1440"/>
              <a:ext cx="93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Bright ray</a:t>
              </a:r>
            </a:p>
          </p:txBody>
        </p:sp>
      </p:grpSp>
      <p:grpSp>
        <p:nvGrpSpPr>
          <p:cNvPr id="3" name="Group 26"/>
          <p:cNvGrpSpPr>
            <a:grpSpLocks/>
          </p:cNvGrpSpPr>
          <p:nvPr/>
        </p:nvGrpSpPr>
        <p:grpSpPr bwMode="auto">
          <a:xfrm>
            <a:off x="2667000" y="2057400"/>
            <a:ext cx="6477000" cy="2286000"/>
            <a:chOff x="720" y="1296"/>
            <a:chExt cx="4080" cy="1440"/>
          </a:xfrm>
        </p:grpSpPr>
        <p:sp>
          <p:nvSpPr>
            <p:cNvPr id="13326" name="Line 14"/>
            <p:cNvSpPr>
              <a:spLocks noChangeShapeType="1"/>
            </p:cNvSpPr>
            <p:nvPr/>
          </p:nvSpPr>
          <p:spPr bwMode="auto">
            <a:xfrm>
              <a:off x="720" y="2448"/>
              <a:ext cx="1584" cy="0"/>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3327" name="Line 15"/>
            <p:cNvSpPr>
              <a:spLocks noChangeShapeType="1"/>
            </p:cNvSpPr>
            <p:nvPr/>
          </p:nvSpPr>
          <p:spPr bwMode="auto">
            <a:xfrm flipH="1">
              <a:off x="2304" y="2208"/>
              <a:ext cx="1056" cy="240"/>
            </a:xfrm>
            <a:prstGeom prst="line">
              <a:avLst/>
            </a:prstGeom>
            <a:noFill/>
            <a:ln w="38100">
              <a:solidFill>
                <a:schemeClr val="bg2"/>
              </a:solidFill>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3328" name="Line 16"/>
            <p:cNvSpPr>
              <a:spLocks noChangeShapeType="1"/>
            </p:cNvSpPr>
            <p:nvPr/>
          </p:nvSpPr>
          <p:spPr bwMode="auto">
            <a:xfrm flipV="1">
              <a:off x="3360" y="1296"/>
              <a:ext cx="1440" cy="912"/>
            </a:xfrm>
            <a:prstGeom prst="line">
              <a:avLst/>
            </a:prstGeom>
            <a:noFill/>
            <a:ln w="38100">
              <a:solidFill>
                <a:schemeClr val="bg2"/>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3329" name="Text Box 21"/>
            <p:cNvSpPr txBox="1">
              <a:spLocks noChangeArrowheads="1"/>
            </p:cNvSpPr>
            <p:nvPr/>
          </p:nvSpPr>
          <p:spPr bwMode="auto">
            <a:xfrm>
              <a:off x="912" y="2448"/>
              <a:ext cx="778"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chemeClr val="bg2"/>
                  </a:solidFill>
                </a:rPr>
                <a:t>Dim ray</a:t>
              </a:r>
            </a:p>
          </p:txBody>
        </p:sp>
      </p:grpSp>
      <p:sp>
        <p:nvSpPr>
          <p:cNvPr id="106518" name="Line 22"/>
          <p:cNvSpPr>
            <a:spLocks noChangeShapeType="1"/>
          </p:cNvSpPr>
          <p:nvPr/>
        </p:nvSpPr>
        <p:spPr bwMode="auto">
          <a:xfrm flipV="1">
            <a:off x="6172200" y="1524000"/>
            <a:ext cx="304800" cy="1066800"/>
          </a:xfrm>
          <a:prstGeom prst="line">
            <a:avLst/>
          </a:prstGeom>
          <a:noFill/>
          <a:ln w="152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6520" name="Text Box 24"/>
          <p:cNvSpPr txBox="1">
            <a:spLocks noChangeArrowheads="1"/>
          </p:cNvSpPr>
          <p:nvPr/>
        </p:nvSpPr>
        <p:spPr bwMode="auto">
          <a:xfrm>
            <a:off x="3429001" y="5410200"/>
            <a:ext cx="5573713"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rgbClr val="FF6600"/>
                </a:solidFill>
              </a:rPr>
              <a:t>Object feels a force toward brighter light</a:t>
            </a:r>
          </a:p>
        </p:txBody>
      </p:sp>
    </p:spTree>
    <p:extLst>
      <p:ext uri="{BB962C8B-B14F-4D97-AF65-F5344CB8AC3E}">
        <p14:creationId xmlns:p14="http://schemas.microsoft.com/office/powerpoint/2010/main" xmlns="" val="8232675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6503"/>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10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65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6518"/>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106520"/>
                                        </p:tgtEl>
                                        <p:attrNameLst>
                                          <p:attrName>style.visibility</p:attrName>
                                        </p:attrNameLst>
                                      </p:cBhvr>
                                      <p:to>
                                        <p:strVal val="visible"/>
                                      </p:to>
                                    </p:set>
                                    <p:animEffect transition="in" filter="fade">
                                      <p:cBhvr>
                                        <p:cTn id="27" dur="1000"/>
                                        <p:tgtEl>
                                          <p:spTgt spid="106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3" grpId="0" animBg="1"/>
      <p:bldP spid="106503" grpId="0" animBg="1"/>
      <p:bldP spid="106518" grpId="0" animBg="1"/>
      <p:bldP spid="1065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1981200" y="533400"/>
            <a:ext cx="8229600" cy="5638800"/>
          </a:xfrm>
          <a:prstGeom prst="rect">
            <a:avLst/>
          </a:prstGeom>
          <a:solidFill>
            <a:schemeClr val="bg1"/>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103442" name="Line 18"/>
          <p:cNvSpPr>
            <a:spLocks noChangeShapeType="1"/>
          </p:cNvSpPr>
          <p:nvPr/>
        </p:nvSpPr>
        <p:spPr bwMode="auto">
          <a:xfrm flipH="1">
            <a:off x="5257800" y="3352800"/>
            <a:ext cx="685800" cy="15240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4340" name="Text Box 3"/>
          <p:cNvSpPr txBox="1">
            <a:spLocks noChangeArrowheads="1"/>
          </p:cNvSpPr>
          <p:nvPr/>
        </p:nvSpPr>
        <p:spPr bwMode="auto">
          <a:xfrm>
            <a:off x="4538664" y="609601"/>
            <a:ext cx="3233737" cy="519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2800">
                <a:solidFill>
                  <a:srgbClr val="FF6600"/>
                </a:solidFill>
              </a:rPr>
              <a:t>Axial gradient force</a:t>
            </a:r>
          </a:p>
        </p:txBody>
      </p:sp>
      <p:sp>
        <p:nvSpPr>
          <p:cNvPr id="14341" name="Line 5"/>
          <p:cNvSpPr>
            <a:spLocks noChangeShapeType="1"/>
          </p:cNvSpPr>
          <p:nvPr/>
        </p:nvSpPr>
        <p:spPr bwMode="auto">
          <a:xfrm flipV="1">
            <a:off x="2667000" y="2819400"/>
            <a:ext cx="2514600" cy="16764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3434" name="Line 10"/>
          <p:cNvSpPr>
            <a:spLocks noChangeShapeType="1"/>
          </p:cNvSpPr>
          <p:nvPr/>
        </p:nvSpPr>
        <p:spPr bwMode="auto">
          <a:xfrm flipH="1" flipV="1">
            <a:off x="5257800" y="1828800"/>
            <a:ext cx="685800" cy="1524000"/>
          </a:xfrm>
          <a:prstGeom prst="line">
            <a:avLst/>
          </a:prstGeom>
          <a:noFill/>
          <a:ln w="57150">
            <a:solidFill>
              <a:srgbClr val="FF0000"/>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3428" name="Oval 4"/>
          <p:cNvSpPr>
            <a:spLocks noChangeArrowheads="1"/>
          </p:cNvSpPr>
          <p:nvPr/>
        </p:nvSpPr>
        <p:spPr bwMode="auto">
          <a:xfrm>
            <a:off x="5029200" y="2438400"/>
            <a:ext cx="1828800" cy="1828800"/>
          </a:xfrm>
          <a:prstGeom prst="ellipse">
            <a:avLst/>
          </a:prstGeom>
          <a:gradFill rotWithShape="1">
            <a:gsLst>
              <a:gs pos="0">
                <a:schemeClr val="accent1">
                  <a:alpha val="50000"/>
                </a:schemeClr>
              </a:gs>
              <a:gs pos="100000">
                <a:schemeClr val="accent1">
                  <a:gamma/>
                  <a:shade val="46275"/>
                  <a:invGamma/>
                </a:schemeClr>
              </a:gs>
            </a:gsLst>
            <a:path path="shape">
              <a:fillToRect l="50000" t="50000" r="50000" b="50000"/>
            </a:path>
          </a:gradFill>
          <a:ln w="9525">
            <a:noFill/>
            <a:round/>
            <a:headEnd/>
            <a:tailEnd/>
          </a:ln>
          <a:effectLst/>
        </p:spPr>
        <p:txBody>
          <a:bodyPr wrap="none" anchor="ctr"/>
          <a:lstStyle/>
          <a:p>
            <a:pPr>
              <a:defRPr/>
            </a:pPr>
            <a:endParaRPr lang="en-US">
              <a:latin typeface="Arial" charset="0"/>
            </a:endParaRPr>
          </a:p>
        </p:txBody>
      </p:sp>
      <p:sp>
        <p:nvSpPr>
          <p:cNvPr id="103435" name="Rectangle 11"/>
          <p:cNvSpPr>
            <a:spLocks noChangeArrowheads="1"/>
          </p:cNvSpPr>
          <p:nvPr/>
        </p:nvSpPr>
        <p:spPr bwMode="auto">
          <a:xfrm>
            <a:off x="1981200" y="1600200"/>
            <a:ext cx="685800" cy="3505200"/>
          </a:xfrm>
          <a:prstGeom prst="rect">
            <a:avLst/>
          </a:prstGeom>
          <a:gradFill rotWithShape="1">
            <a:gsLst>
              <a:gs pos="0">
                <a:schemeClr val="bg1"/>
              </a:gs>
              <a:gs pos="50000">
                <a:schemeClr val="tx1"/>
              </a:gs>
              <a:gs pos="100000">
                <a:schemeClr val="bg1"/>
              </a:gs>
            </a:gsLst>
            <a:lin ang="5400000" scaled="1"/>
          </a:gradFill>
          <a:ln w="9525">
            <a:noFill/>
            <a:miter lim="800000"/>
            <a:headEnd/>
            <a:tailEnd/>
          </a:ln>
          <a:effectLst/>
        </p:spPr>
        <p:txBody>
          <a:bodyPr wrap="none" anchor="ctr"/>
          <a:lstStyle/>
          <a:p>
            <a:pPr>
              <a:defRPr/>
            </a:pPr>
            <a:endParaRPr lang="en-US">
              <a:latin typeface="Arial" charset="0"/>
            </a:endParaRPr>
          </a:p>
        </p:txBody>
      </p:sp>
      <p:sp>
        <p:nvSpPr>
          <p:cNvPr id="14345" name="Line 12"/>
          <p:cNvSpPr>
            <a:spLocks noChangeShapeType="1"/>
          </p:cNvSpPr>
          <p:nvPr/>
        </p:nvSpPr>
        <p:spPr bwMode="auto">
          <a:xfrm>
            <a:off x="1981200" y="3352800"/>
            <a:ext cx="8229600" cy="0"/>
          </a:xfrm>
          <a:prstGeom prst="line">
            <a:avLst/>
          </a:prstGeom>
          <a:noFill/>
          <a:ln w="9525">
            <a:solidFill>
              <a:schemeClr val="tx1"/>
            </a:solidFill>
            <a:prstDash val="dash"/>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4346" name="Line 13"/>
          <p:cNvSpPr>
            <a:spLocks noChangeShapeType="1"/>
          </p:cNvSpPr>
          <p:nvPr/>
        </p:nvSpPr>
        <p:spPr bwMode="auto">
          <a:xfrm flipV="1">
            <a:off x="5181600" y="2514600"/>
            <a:ext cx="1143000" cy="3048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4347" name="Line 14"/>
          <p:cNvSpPr>
            <a:spLocks noChangeShapeType="1"/>
          </p:cNvSpPr>
          <p:nvPr/>
        </p:nvSpPr>
        <p:spPr bwMode="auto">
          <a:xfrm flipV="1">
            <a:off x="6324600" y="2362200"/>
            <a:ext cx="3200400" cy="1524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4348" name="Line 15"/>
          <p:cNvSpPr>
            <a:spLocks noChangeShapeType="1"/>
          </p:cNvSpPr>
          <p:nvPr/>
        </p:nvSpPr>
        <p:spPr bwMode="auto">
          <a:xfrm>
            <a:off x="2667000" y="2209800"/>
            <a:ext cx="2514600" cy="16764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4349" name="Line 16"/>
          <p:cNvSpPr>
            <a:spLocks noChangeShapeType="1"/>
          </p:cNvSpPr>
          <p:nvPr/>
        </p:nvSpPr>
        <p:spPr bwMode="auto">
          <a:xfrm>
            <a:off x="5181600" y="3886200"/>
            <a:ext cx="1143000" cy="304800"/>
          </a:xfrm>
          <a:prstGeom prst="line">
            <a:avLst/>
          </a:prstGeom>
          <a:noFill/>
          <a:ln w="57150">
            <a:solidFill>
              <a:schemeClr val="tx1"/>
            </a:solidFill>
            <a:round/>
            <a:headEnd/>
            <a:tailEnd/>
          </a:ln>
          <a:extLst>
            <a:ext uri="{909E8E84-426E-40DD-AFC4-6F175D3DCCD1}">
              <a14:hiddenFill xmlns:a14="http://schemas.microsoft.com/office/drawing/2010/main" xmlns="">
                <a:noFill/>
              </a14:hiddenFill>
            </a:ext>
          </a:extLst>
        </p:spPr>
        <p:txBody>
          <a:bodyPr/>
          <a:lstStyle/>
          <a:p>
            <a:endParaRPr lang="de-DE"/>
          </a:p>
        </p:txBody>
      </p:sp>
      <p:sp>
        <p:nvSpPr>
          <p:cNvPr id="14350" name="Line 17"/>
          <p:cNvSpPr>
            <a:spLocks noChangeShapeType="1"/>
          </p:cNvSpPr>
          <p:nvPr/>
        </p:nvSpPr>
        <p:spPr bwMode="auto">
          <a:xfrm>
            <a:off x="6324600" y="4191000"/>
            <a:ext cx="3200400" cy="152400"/>
          </a:xfrm>
          <a:prstGeom prst="line">
            <a:avLst/>
          </a:prstGeom>
          <a:noFill/>
          <a:ln w="571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4351" name="Text Box 19"/>
          <p:cNvSpPr txBox="1">
            <a:spLocks noChangeArrowheads="1"/>
          </p:cNvSpPr>
          <p:nvPr/>
        </p:nvSpPr>
        <p:spPr bwMode="auto">
          <a:xfrm>
            <a:off x="3429000" y="3962400"/>
            <a:ext cx="43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i</a:t>
            </a:r>
          </a:p>
        </p:txBody>
      </p:sp>
      <p:sp>
        <p:nvSpPr>
          <p:cNvPr id="14352" name="Text Box 20"/>
          <p:cNvSpPr txBox="1">
            <a:spLocks noChangeArrowheads="1"/>
          </p:cNvSpPr>
          <p:nvPr/>
        </p:nvSpPr>
        <p:spPr bwMode="auto">
          <a:xfrm>
            <a:off x="7848600" y="1905000"/>
            <a:ext cx="4445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P</a:t>
            </a:r>
            <a:r>
              <a:rPr lang="en-US" altLang="de-DE" baseline="-25000"/>
              <a:t>f</a:t>
            </a:r>
          </a:p>
        </p:txBody>
      </p:sp>
      <p:grpSp>
        <p:nvGrpSpPr>
          <p:cNvPr id="2" name="Group 30"/>
          <p:cNvGrpSpPr>
            <a:grpSpLocks/>
          </p:cNvGrpSpPr>
          <p:nvPr/>
        </p:nvGrpSpPr>
        <p:grpSpPr bwMode="auto">
          <a:xfrm>
            <a:off x="6324600" y="838200"/>
            <a:ext cx="2514600" cy="1676400"/>
            <a:chOff x="3024" y="480"/>
            <a:chExt cx="1584" cy="1056"/>
          </a:xfrm>
        </p:grpSpPr>
        <p:sp>
          <p:nvSpPr>
            <p:cNvPr id="14361" name="Line 8"/>
            <p:cNvSpPr>
              <a:spLocks noChangeShapeType="1"/>
            </p:cNvSpPr>
            <p:nvPr/>
          </p:nvSpPr>
          <p:spPr bwMode="auto">
            <a:xfrm flipH="1">
              <a:off x="3024" y="480"/>
              <a:ext cx="1584" cy="1056"/>
            </a:xfrm>
            <a:prstGeom prst="line">
              <a:avLst/>
            </a:prstGeom>
            <a:noFill/>
            <a:ln w="57150">
              <a:solidFill>
                <a:srgbClr val="B2B2B2"/>
              </a:solidFill>
              <a:round/>
              <a:headEnd type="triangle" w="med" len="med"/>
              <a:tailEnd/>
            </a:ln>
            <a:extLst>
              <a:ext uri="{909E8E84-426E-40DD-AFC4-6F175D3DCCD1}">
                <a14:hiddenFill xmlns:a14="http://schemas.microsoft.com/office/drawing/2010/main" xmlns="">
                  <a:noFill/>
                </a14:hiddenFill>
              </a:ext>
            </a:extLst>
          </p:spPr>
          <p:txBody>
            <a:bodyPr/>
            <a:lstStyle/>
            <a:p>
              <a:endParaRPr lang="de-DE"/>
            </a:p>
          </p:txBody>
        </p:sp>
        <p:sp>
          <p:nvSpPr>
            <p:cNvPr id="14362" name="Text Box 21"/>
            <p:cNvSpPr txBox="1">
              <a:spLocks noChangeArrowheads="1"/>
            </p:cNvSpPr>
            <p:nvPr/>
          </p:nvSpPr>
          <p:spPr bwMode="auto">
            <a:xfrm>
              <a:off x="3408" y="816"/>
              <a:ext cx="2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chemeClr val="bg2"/>
                  </a:solidFill>
                </a:rPr>
                <a:t>P</a:t>
              </a:r>
              <a:r>
                <a:rPr lang="en-US" altLang="de-DE" baseline="-25000">
                  <a:solidFill>
                    <a:schemeClr val="bg2"/>
                  </a:solidFill>
                </a:rPr>
                <a:t>i</a:t>
              </a:r>
            </a:p>
          </p:txBody>
        </p:sp>
      </p:grpSp>
      <p:grpSp>
        <p:nvGrpSpPr>
          <p:cNvPr id="3" name="Group 31"/>
          <p:cNvGrpSpPr>
            <a:grpSpLocks/>
          </p:cNvGrpSpPr>
          <p:nvPr/>
        </p:nvGrpSpPr>
        <p:grpSpPr bwMode="auto">
          <a:xfrm>
            <a:off x="8839200" y="838200"/>
            <a:ext cx="895350" cy="1524000"/>
            <a:chOff x="4608" y="480"/>
            <a:chExt cx="564" cy="960"/>
          </a:xfrm>
        </p:grpSpPr>
        <p:sp>
          <p:nvSpPr>
            <p:cNvPr id="14359" name="Line 9"/>
            <p:cNvSpPr>
              <a:spLocks noChangeShapeType="1"/>
            </p:cNvSpPr>
            <p:nvPr/>
          </p:nvSpPr>
          <p:spPr bwMode="auto">
            <a:xfrm flipH="1" flipV="1">
              <a:off x="4608" y="480"/>
              <a:ext cx="432" cy="960"/>
            </a:xfrm>
            <a:prstGeom prst="line">
              <a:avLst/>
            </a:prstGeom>
            <a:noFill/>
            <a:ln w="57150">
              <a:solidFill>
                <a:srgbClr val="B2B2B2"/>
              </a:solidFill>
              <a:round/>
              <a:headEnd type="triangle" w="med" len="med"/>
              <a:tailEnd/>
            </a:ln>
            <a:extLst>
              <a:ext uri="{909E8E84-426E-40DD-AFC4-6F175D3DCCD1}">
                <a14:hiddenFill xmlns:a14="http://schemas.microsoft.com/office/drawing/2010/main" xmlns="">
                  <a:noFill/>
                </a14:hiddenFill>
              </a:ext>
            </a:extLst>
          </p:spPr>
          <p:txBody>
            <a:bodyPr/>
            <a:lstStyle/>
            <a:p>
              <a:endParaRPr lang="de-DE"/>
            </a:p>
          </p:txBody>
        </p:sp>
        <p:sp>
          <p:nvSpPr>
            <p:cNvPr id="14360" name="Text Box 22"/>
            <p:cNvSpPr txBox="1">
              <a:spLocks noChangeArrowheads="1"/>
            </p:cNvSpPr>
            <p:nvPr/>
          </p:nvSpPr>
          <p:spPr bwMode="auto">
            <a:xfrm>
              <a:off x="4800" y="720"/>
              <a:ext cx="372" cy="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l-GR" altLang="de-DE">
                  <a:solidFill>
                    <a:schemeClr val="bg2"/>
                  </a:solidFill>
                  <a:cs typeface="Arial" panose="020B0604020202020204" pitchFamily="34" charset="0"/>
                </a:rPr>
                <a:t>Δ</a:t>
              </a:r>
              <a:r>
                <a:rPr lang="en-US" altLang="de-DE">
                  <a:solidFill>
                    <a:schemeClr val="bg2"/>
                  </a:solidFill>
                </a:rPr>
                <a:t>P</a:t>
              </a:r>
              <a:endParaRPr lang="en-US" altLang="de-DE" baseline="-25000">
                <a:solidFill>
                  <a:schemeClr val="bg2"/>
                </a:solidFill>
              </a:endParaRPr>
            </a:p>
          </p:txBody>
        </p:sp>
      </p:grpSp>
      <p:sp>
        <p:nvSpPr>
          <p:cNvPr id="103451" name="Text Box 27"/>
          <p:cNvSpPr txBox="1">
            <a:spLocks noChangeArrowheads="1"/>
          </p:cNvSpPr>
          <p:nvPr/>
        </p:nvSpPr>
        <p:spPr bwMode="auto">
          <a:xfrm>
            <a:off x="4495801" y="5562600"/>
            <a:ext cx="3616325"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Force </a:t>
            </a:r>
            <a:r>
              <a:rPr lang="en-US" altLang="de-DE">
                <a:cs typeface="Arial" panose="020B0604020202020204" pitchFamily="34" charset="0"/>
              </a:rPr>
              <a:t>~</a:t>
            </a:r>
            <a:r>
              <a:rPr lang="en-US" altLang="de-DE"/>
              <a:t> gradient intensity</a:t>
            </a:r>
          </a:p>
        </p:txBody>
      </p:sp>
      <p:sp>
        <p:nvSpPr>
          <p:cNvPr id="103452" name="Line 28"/>
          <p:cNvSpPr>
            <a:spLocks noChangeShapeType="1"/>
          </p:cNvSpPr>
          <p:nvPr/>
        </p:nvSpPr>
        <p:spPr bwMode="auto">
          <a:xfrm flipH="1">
            <a:off x="4495800" y="3352800"/>
            <a:ext cx="838200" cy="0"/>
          </a:xfrm>
          <a:prstGeom prst="line">
            <a:avLst/>
          </a:prstGeom>
          <a:noFill/>
          <a:ln w="152400">
            <a:solidFill>
              <a:schemeClr val="accent1"/>
            </a:solidFill>
            <a:round/>
            <a:headEn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103453" name="Text Box 29"/>
          <p:cNvSpPr txBox="1">
            <a:spLocks noChangeArrowheads="1"/>
          </p:cNvSpPr>
          <p:nvPr/>
        </p:nvSpPr>
        <p:spPr bwMode="auto">
          <a:xfrm>
            <a:off x="3886200" y="5029200"/>
            <a:ext cx="4622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solidFill>
                  <a:srgbClr val="FF6600"/>
                </a:solidFill>
              </a:rPr>
              <a:t>Object feels a force toward focus</a:t>
            </a:r>
          </a:p>
        </p:txBody>
      </p:sp>
      <p:sp>
        <p:nvSpPr>
          <p:cNvPr id="14358" name="Text Box 33"/>
          <p:cNvSpPr txBox="1">
            <a:spLocks noChangeArrowheads="1"/>
          </p:cNvSpPr>
          <p:nvPr/>
        </p:nvSpPr>
        <p:spPr bwMode="auto">
          <a:xfrm>
            <a:off x="3209925" y="1752601"/>
            <a:ext cx="145103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Focused </a:t>
            </a:r>
          </a:p>
          <a:p>
            <a:r>
              <a:rPr lang="en-US" altLang="de-DE"/>
              <a:t>light</a:t>
            </a:r>
          </a:p>
        </p:txBody>
      </p:sp>
    </p:spTree>
    <p:extLst>
      <p:ext uri="{BB962C8B-B14F-4D97-AF65-F5344CB8AC3E}">
        <p14:creationId xmlns:p14="http://schemas.microsoft.com/office/powerpoint/2010/main" xmlns="" val="35805990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3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344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3453"/>
                                        </p:tgtEl>
                                        <p:attrNameLst>
                                          <p:attrName>style.visibility</p:attrName>
                                        </p:attrNameLst>
                                      </p:cBhvr>
                                      <p:to>
                                        <p:strVal val="visible"/>
                                      </p:to>
                                    </p:set>
                                    <p:animEffect transition="in" filter="fade">
                                      <p:cBhvr>
                                        <p:cTn id="23" dur="1000"/>
                                        <p:tgtEl>
                                          <p:spTgt spid="103453"/>
                                        </p:tgtEl>
                                      </p:cBhvr>
                                    </p:animEffect>
                                  </p:childTnLst>
                                </p:cTn>
                              </p:par>
                            </p:childTnLst>
                          </p:cTn>
                        </p:par>
                        <p:par>
                          <p:cTn id="24" fill="hold" nodeType="afterGroup">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10345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3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42" grpId="0" animBg="1"/>
      <p:bldP spid="103434" grpId="0" animBg="1"/>
      <p:bldP spid="103451" grpId="0"/>
      <p:bldP spid="103452" grpId="0" animBg="1"/>
      <p:bldP spid="1034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ext Box 4"/>
          <p:cNvSpPr txBox="1">
            <a:spLocks noChangeArrowheads="1"/>
          </p:cNvSpPr>
          <p:nvPr/>
        </p:nvSpPr>
        <p:spPr bwMode="auto">
          <a:xfrm>
            <a:off x="4495800" y="1066800"/>
            <a:ext cx="313690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3200"/>
              <a:t>2) Measurement</a:t>
            </a:r>
          </a:p>
        </p:txBody>
      </p:sp>
      <p:sp>
        <p:nvSpPr>
          <p:cNvPr id="23555" name="Text Box 5"/>
          <p:cNvSpPr txBox="1">
            <a:spLocks noChangeArrowheads="1"/>
          </p:cNvSpPr>
          <p:nvPr/>
        </p:nvSpPr>
        <p:spPr bwMode="auto">
          <a:xfrm>
            <a:off x="2803525" y="2097088"/>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23556" name="Text Box 6"/>
          <p:cNvSpPr txBox="1">
            <a:spLocks noChangeArrowheads="1"/>
          </p:cNvSpPr>
          <p:nvPr/>
        </p:nvSpPr>
        <p:spPr bwMode="auto">
          <a:xfrm>
            <a:off x="2444750" y="2020889"/>
            <a:ext cx="72326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Want to measure forces, displacements – need to detect deflection of bead from trap center</a:t>
            </a:r>
          </a:p>
        </p:txBody>
      </p:sp>
      <p:sp>
        <p:nvSpPr>
          <p:cNvPr id="23557" name="Text Box 7"/>
          <p:cNvSpPr txBox="1">
            <a:spLocks noChangeArrowheads="1"/>
          </p:cNvSpPr>
          <p:nvPr/>
        </p:nvSpPr>
        <p:spPr bwMode="auto">
          <a:xfrm>
            <a:off x="2465388" y="3521076"/>
            <a:ext cx="7973658"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1) Video microscopy</a:t>
            </a:r>
          </a:p>
          <a:p>
            <a:r>
              <a:rPr lang="en-US" altLang="de-DE"/>
              <a:t>2) Laser-based method – Back-focal plane interferometry</a:t>
            </a:r>
          </a:p>
        </p:txBody>
      </p:sp>
    </p:spTree>
    <p:extLst>
      <p:ext uri="{BB962C8B-B14F-4D97-AF65-F5344CB8AC3E}">
        <p14:creationId xmlns:p14="http://schemas.microsoft.com/office/powerpoint/2010/main" xmlns="" val="5195675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5168900" y="3289300"/>
            <a:ext cx="817853" cy="369332"/>
          </a:xfrm>
          <a:prstGeom prst="rect">
            <a:avLst/>
          </a:prstGeom>
          <a:noFill/>
        </p:spPr>
        <p:txBody>
          <a:bodyPr wrap="none" rtlCol="0">
            <a:spAutoFit/>
          </a:bodyPr>
          <a:lstStyle/>
          <a:p>
            <a:r>
              <a:rPr lang="de-DE" dirty="0" smtClean="0"/>
              <a:t>Videos</a:t>
            </a:r>
            <a:endParaRPr lang="de-DE" dirty="0"/>
          </a:p>
        </p:txBody>
      </p:sp>
    </p:spTree>
    <p:extLst>
      <p:ext uri="{BB962C8B-B14F-4D97-AF65-F5344CB8AC3E}">
        <p14:creationId xmlns:p14="http://schemas.microsoft.com/office/powerpoint/2010/main" xmlns="" val="30135601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8"/>
          <p:cNvGrpSpPr>
            <a:grpSpLocks/>
          </p:cNvGrpSpPr>
          <p:nvPr/>
        </p:nvGrpSpPr>
        <p:grpSpPr bwMode="auto">
          <a:xfrm>
            <a:off x="2133600" y="3429000"/>
            <a:ext cx="3657600" cy="2209800"/>
            <a:chOff x="2688" y="1920"/>
            <a:chExt cx="2304" cy="1392"/>
          </a:xfrm>
        </p:grpSpPr>
        <p:pic>
          <p:nvPicPr>
            <p:cNvPr id="22537" name="Picture 4" descr="Visscher_etal_Nature99_Fig1"/>
            <p:cNvPicPr>
              <a:picLocks noChangeAspect="1" noChangeArrowheads="1"/>
            </p:cNvPicPr>
            <p:nvPr/>
          </p:nvPicPr>
          <p:blipFill>
            <a:blip r:embed="rId2" cstate="print">
              <a:extLst>
                <a:ext uri="{28A0092B-C50C-407E-A947-70E740481C1C}">
                  <a14:useLocalDpi xmlns:a14="http://schemas.microsoft.com/office/drawing/2010/main" xmlns="" val="0"/>
                </a:ext>
              </a:extLst>
            </a:blip>
            <a:srcRect l="43306" t="36745" r="3394" b="37317"/>
            <a:stretch>
              <a:fillRect/>
            </a:stretch>
          </p:blipFill>
          <p:spPr bwMode="auto">
            <a:xfrm>
              <a:off x="2688" y="1920"/>
              <a:ext cx="2304" cy="13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8" name="Rectangle 5"/>
            <p:cNvSpPr>
              <a:spLocks noChangeArrowheads="1"/>
            </p:cNvSpPr>
            <p:nvPr/>
          </p:nvSpPr>
          <p:spPr bwMode="auto">
            <a:xfrm>
              <a:off x="2688" y="1920"/>
              <a:ext cx="528" cy="9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22539" name="Rectangle 6"/>
            <p:cNvSpPr>
              <a:spLocks noChangeArrowheads="1"/>
            </p:cNvSpPr>
            <p:nvPr/>
          </p:nvSpPr>
          <p:spPr bwMode="auto">
            <a:xfrm>
              <a:off x="2688" y="1968"/>
              <a:ext cx="384" cy="816"/>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sp>
          <p:nvSpPr>
            <p:cNvPr id="22540" name="Rectangle 7"/>
            <p:cNvSpPr>
              <a:spLocks noChangeArrowheads="1"/>
            </p:cNvSpPr>
            <p:nvPr/>
          </p:nvSpPr>
          <p:spPr bwMode="auto">
            <a:xfrm>
              <a:off x="2736" y="2592"/>
              <a:ext cx="480" cy="192"/>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de-DE" altLang="de-DE"/>
            </a:p>
          </p:txBody>
        </p:sp>
      </p:grpSp>
      <p:pic>
        <p:nvPicPr>
          <p:cNvPr id="22531" name="Picture 9"/>
          <p:cNvPicPr>
            <a:picLocks noChangeAspect="1" noChangeArrowheads="1"/>
          </p:cNvPicPr>
          <p:nvPr/>
        </p:nvPicPr>
        <p:blipFill>
          <a:blip r:embed="rId3" cstate="print">
            <a:extLst>
              <a:ext uri="{28A0092B-C50C-407E-A947-70E740481C1C}">
                <a14:useLocalDpi xmlns:a14="http://schemas.microsoft.com/office/drawing/2010/main" xmlns="" val="0"/>
              </a:ext>
            </a:extLst>
          </a:blip>
          <a:srcRect t="16457" r="11905" b="15030"/>
          <a:stretch>
            <a:fillRect/>
          </a:stretch>
        </p:blipFill>
        <p:spPr bwMode="auto">
          <a:xfrm>
            <a:off x="6705600" y="3429001"/>
            <a:ext cx="3657600" cy="168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2" name="Line 10"/>
          <p:cNvSpPr>
            <a:spLocks noChangeShapeType="1"/>
          </p:cNvSpPr>
          <p:nvPr/>
        </p:nvSpPr>
        <p:spPr bwMode="auto">
          <a:xfrm>
            <a:off x="9067800" y="5257800"/>
            <a:ext cx="11430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22533" name="Line 11"/>
          <p:cNvSpPr>
            <a:spLocks noChangeShapeType="1"/>
          </p:cNvSpPr>
          <p:nvPr/>
        </p:nvSpPr>
        <p:spPr bwMode="auto">
          <a:xfrm>
            <a:off x="3352800" y="5791200"/>
            <a:ext cx="1143000" cy="0"/>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xmlns="">
                <a:noFill/>
              </a14:hiddenFill>
            </a:ext>
          </a:extLst>
        </p:spPr>
        <p:txBody>
          <a:bodyPr/>
          <a:lstStyle/>
          <a:p>
            <a:endParaRPr lang="de-DE"/>
          </a:p>
        </p:txBody>
      </p:sp>
      <p:sp>
        <p:nvSpPr>
          <p:cNvPr id="22534" name="Text Box 12"/>
          <p:cNvSpPr txBox="1">
            <a:spLocks noChangeArrowheads="1"/>
          </p:cNvSpPr>
          <p:nvPr/>
        </p:nvSpPr>
        <p:spPr bwMode="auto">
          <a:xfrm>
            <a:off x="4495801" y="1066800"/>
            <a:ext cx="2957513"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3200"/>
              <a:t>1) Manipulation</a:t>
            </a:r>
          </a:p>
        </p:txBody>
      </p:sp>
      <p:sp>
        <p:nvSpPr>
          <p:cNvPr id="22535" name="Text Box 13"/>
          <p:cNvSpPr txBox="1">
            <a:spLocks noChangeArrowheads="1"/>
          </p:cNvSpPr>
          <p:nvPr/>
        </p:nvSpPr>
        <p:spPr bwMode="auto">
          <a:xfrm>
            <a:off x="8305800" y="3748088"/>
            <a:ext cx="6667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1800"/>
              <a:t>DNA</a:t>
            </a:r>
          </a:p>
        </p:txBody>
      </p:sp>
      <p:sp>
        <p:nvSpPr>
          <p:cNvPr id="22536" name="Text Box 14"/>
          <p:cNvSpPr txBox="1">
            <a:spLocks noChangeArrowheads="1"/>
          </p:cNvSpPr>
          <p:nvPr/>
        </p:nvSpPr>
        <p:spPr bwMode="auto">
          <a:xfrm>
            <a:off x="2444750" y="2020889"/>
            <a:ext cx="7232650"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Want to apply forces – need ability to move stage or trap (piezo stage, steerable mirror, AOD…)</a:t>
            </a:r>
          </a:p>
        </p:txBody>
      </p:sp>
    </p:spTree>
    <p:extLst>
      <p:ext uri="{BB962C8B-B14F-4D97-AF65-F5344CB8AC3E}">
        <p14:creationId xmlns:p14="http://schemas.microsoft.com/office/powerpoint/2010/main" xmlns="" val="137386309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283200" y="2819400"/>
            <a:ext cx="5060950" cy="2590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1747" name="Picture 3" descr="3kin-2ncd"/>
          <p:cNvPicPr>
            <a:picLocks noChangeAspect="1" noChangeArrowheads="1"/>
          </p:cNvPicPr>
          <p:nvPr/>
        </p:nvPicPr>
        <p:blipFill>
          <a:blip r:embed="rId4" cstate="print">
            <a:extLst>
              <a:ext uri="{28A0092B-C50C-407E-A947-70E740481C1C}">
                <a14:useLocalDpi xmlns:a14="http://schemas.microsoft.com/office/drawing/2010/main" xmlns="" val="0"/>
              </a:ext>
            </a:extLst>
          </a:blip>
          <a:srcRect l="768" b="56320"/>
          <a:stretch>
            <a:fillRect/>
          </a:stretch>
        </p:blipFill>
        <p:spPr bwMode="auto">
          <a:xfrm>
            <a:off x="2286000" y="3032126"/>
            <a:ext cx="2514600" cy="176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8" name="Rectangle 4"/>
          <p:cNvSpPr>
            <a:spLocks noChangeArrowheads="1"/>
          </p:cNvSpPr>
          <p:nvPr/>
        </p:nvSpPr>
        <p:spPr bwMode="auto">
          <a:xfrm>
            <a:off x="3048000" y="2357438"/>
            <a:ext cx="1195388"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dirty="0"/>
              <a:t>Kinesin</a:t>
            </a:r>
          </a:p>
        </p:txBody>
      </p:sp>
      <p:sp>
        <p:nvSpPr>
          <p:cNvPr id="31749" name="Text Box 5"/>
          <p:cNvSpPr txBox="1">
            <a:spLocks noChangeArrowheads="1"/>
          </p:cNvSpPr>
          <p:nvPr/>
        </p:nvSpPr>
        <p:spPr bwMode="auto">
          <a:xfrm>
            <a:off x="2949576" y="6213475"/>
            <a:ext cx="280511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altLang="de-DE" sz="1600"/>
              <a:t>Asbury, et al. </a:t>
            </a:r>
            <a:r>
              <a:rPr lang="en-US" altLang="de-DE" sz="1600" i="1"/>
              <a:t>Science</a:t>
            </a:r>
            <a:r>
              <a:rPr lang="en-US" altLang="de-DE" sz="1600"/>
              <a:t> (2003)</a:t>
            </a:r>
          </a:p>
        </p:txBody>
      </p:sp>
      <p:sp>
        <p:nvSpPr>
          <p:cNvPr id="31750" name="Rectangle 6"/>
          <p:cNvSpPr>
            <a:spLocks noChangeArrowheads="1"/>
          </p:cNvSpPr>
          <p:nvPr/>
        </p:nvSpPr>
        <p:spPr bwMode="auto">
          <a:xfrm>
            <a:off x="2971800" y="5348288"/>
            <a:ext cx="16954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1800"/>
              <a:t>Step size: 8nm</a:t>
            </a:r>
          </a:p>
        </p:txBody>
      </p:sp>
      <p:sp>
        <p:nvSpPr>
          <p:cNvPr id="31751" name="Text Box 7"/>
          <p:cNvSpPr txBox="1">
            <a:spLocks noChangeArrowheads="1"/>
          </p:cNvSpPr>
          <p:nvPr/>
        </p:nvSpPr>
        <p:spPr bwMode="auto">
          <a:xfrm>
            <a:off x="3625850" y="425450"/>
            <a:ext cx="5518150" cy="641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sz="3600"/>
              <a:t>Observing individual steps</a:t>
            </a:r>
          </a:p>
        </p:txBody>
      </p:sp>
      <p:sp>
        <p:nvSpPr>
          <p:cNvPr id="31752" name="Text Box 8"/>
          <p:cNvSpPr txBox="1">
            <a:spLocks noChangeArrowheads="1"/>
          </p:cNvSpPr>
          <p:nvPr/>
        </p:nvSpPr>
        <p:spPr bwMode="auto">
          <a:xfrm>
            <a:off x="1981200" y="1219200"/>
            <a:ext cx="43180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Motors move in discrete steps </a:t>
            </a:r>
          </a:p>
        </p:txBody>
      </p:sp>
      <p:sp>
        <p:nvSpPr>
          <p:cNvPr id="31753" name="Text Box 9"/>
          <p:cNvSpPr txBox="1">
            <a:spLocks noChangeArrowheads="1"/>
          </p:cNvSpPr>
          <p:nvPr/>
        </p:nvSpPr>
        <p:spPr bwMode="auto">
          <a:xfrm>
            <a:off x="7162800" y="1219200"/>
            <a:ext cx="3048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de-DE"/>
              <a:t>Detailed statistics on kinetics of stepping &amp; coordination</a:t>
            </a:r>
          </a:p>
        </p:txBody>
      </p:sp>
    </p:spTree>
    <p:extLst>
      <p:ext uri="{BB962C8B-B14F-4D97-AF65-F5344CB8AC3E}">
        <p14:creationId xmlns:p14="http://schemas.microsoft.com/office/powerpoint/2010/main" xmlns="" val="11639352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54520" y="0"/>
            <a:ext cx="11682959" cy="6858000"/>
          </a:xfrm>
          <a:prstGeom prst="rect">
            <a:avLst/>
          </a:prstGeom>
        </p:spPr>
      </p:pic>
    </p:spTree>
    <p:extLst>
      <p:ext uri="{BB962C8B-B14F-4D97-AF65-F5344CB8AC3E}">
        <p14:creationId xmlns:p14="http://schemas.microsoft.com/office/powerpoint/2010/main" xmlns="" val="429009175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Grafik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19381" y="1273094"/>
            <a:ext cx="8319754" cy="3452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7972864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147146" y="785644"/>
            <a:ext cx="6080318" cy="5494177"/>
          </a:xfrm>
          <a:prstGeom prst="rect">
            <a:avLst/>
          </a:prstGeom>
          <a:effectLst>
            <a:outerShdw blurRad="50800" dist="38100" dir="2700000" algn="tl" rotWithShape="0">
              <a:prstClr val="black">
                <a:alpha val="40000"/>
              </a:prstClr>
            </a:outerShdw>
          </a:effectLst>
        </p:spPr>
      </p:pic>
      <p:pic>
        <p:nvPicPr>
          <p:cNvPr id="3"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62318"/>
          <a:stretch/>
        </p:blipFill>
        <p:spPr bwMode="auto">
          <a:xfrm>
            <a:off x="6375147" y="3188043"/>
            <a:ext cx="5629016" cy="116153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mc:AlternateContent xmlns:mc="http://schemas.openxmlformats.org/markup-compatibility/2006">
        <mc:Choice xmlns:a14="http://schemas.microsoft.com/office/drawing/2010/main" xmlns="" Requires="a14">
          <p:sp>
            <p:nvSpPr>
              <p:cNvPr id="2" name="Textfeld 1"/>
              <p:cNvSpPr txBox="1"/>
              <p:nvPr/>
            </p:nvSpPr>
            <p:spPr>
              <a:xfrm>
                <a:off x="10943968" y="3255733"/>
                <a:ext cx="589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𝜅</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𝐸𝐼</m:t>
                      </m:r>
                    </m:oMath>
                  </m:oMathPara>
                </a14:m>
                <a:endParaRPr lang="de-DE" dirty="0"/>
              </a:p>
            </p:txBody>
          </p:sp>
        </mc:Choice>
        <mc:Fallback>
          <p:sp>
            <p:nvSpPr>
              <p:cNvPr id="2" name="Textfeld 1"/>
              <p:cNvSpPr txBox="1">
                <a:spLocks noRot="1" noChangeAspect="1" noMove="1" noResize="1" noEditPoints="1" noAdjustHandles="1" noChangeArrowheads="1" noChangeShapeType="1" noTextEdit="1"/>
              </p:cNvSpPr>
              <p:nvPr/>
            </p:nvSpPr>
            <p:spPr>
              <a:xfrm>
                <a:off x="10943968" y="3255733"/>
                <a:ext cx="589007" cy="276999"/>
              </a:xfrm>
              <a:prstGeom prst="rect">
                <a:avLst/>
              </a:prstGeom>
              <a:blipFill rotWithShape="0">
                <a:blip r:embed="rId4" cstate="print"/>
                <a:stretch>
                  <a:fillRect l="-5155" r="-8247" b="-6522"/>
                </a:stretch>
              </a:blipFill>
            </p:spPr>
            <p:txBody>
              <a:bodyPr/>
              <a:lstStyle/>
              <a:p>
                <a:r>
                  <a:rPr lang="de-DE">
                    <a:noFill/>
                  </a:rPr>
                  <a:t> </a:t>
                </a:r>
              </a:p>
            </p:txBody>
          </p:sp>
        </mc:Fallback>
      </mc:AlternateContent>
    </p:spTree>
    <p:extLst>
      <p:ext uri="{BB962C8B-B14F-4D97-AF65-F5344CB8AC3E}">
        <p14:creationId xmlns:p14="http://schemas.microsoft.com/office/powerpoint/2010/main" xmlns="" val="19135332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el 1"/>
          <p:cNvSpPr>
            <a:spLocks noGrp="1"/>
          </p:cNvSpPr>
          <p:nvPr>
            <p:ph type="title"/>
          </p:nvPr>
        </p:nvSpPr>
        <p:spPr/>
        <p:txBody>
          <a:bodyPr/>
          <a:lstStyle/>
          <a:p>
            <a:pPr eaLnBrk="1"/>
            <a:endParaRPr lang="de-DE" altLang="de-DE" smtClean="0"/>
          </a:p>
        </p:txBody>
      </p:sp>
      <p:sp>
        <p:nvSpPr>
          <p:cNvPr id="5123" name="Inhaltsplatzhalter 2"/>
          <p:cNvSpPr>
            <a:spLocks noGrp="1"/>
          </p:cNvSpPr>
          <p:nvPr>
            <p:ph idx="1"/>
          </p:nvPr>
        </p:nvSpPr>
        <p:spPr/>
        <p:txBody>
          <a:bodyPr/>
          <a:lstStyle/>
          <a:p>
            <a:pPr eaLnBrk="1"/>
            <a:endParaRPr lang="de-DE" altLang="de-DE" smtClean="0"/>
          </a:p>
        </p:txBody>
      </p:sp>
      <p:pic>
        <p:nvPicPr>
          <p:cNvPr id="5124" name="Grafik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267531" y="1027906"/>
            <a:ext cx="3983458" cy="56684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25" name="Grafik 4"/>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047036" y="1661935"/>
            <a:ext cx="4087149" cy="3845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3674130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Grafik 3"/>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776294" y="2994898"/>
            <a:ext cx="9152160" cy="29206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b="62318"/>
          <a:stretch/>
        </p:blipFill>
        <p:spPr bwMode="auto">
          <a:xfrm>
            <a:off x="3129439" y="1029730"/>
            <a:ext cx="5629016" cy="116153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mc:AlternateContent xmlns:mc="http://schemas.openxmlformats.org/markup-compatibility/2006">
        <mc:Choice xmlns:a14="http://schemas.microsoft.com/office/drawing/2010/main" xmlns="" Requires="a14">
          <p:sp>
            <p:nvSpPr>
              <p:cNvPr id="4" name="Textfeld 3"/>
              <p:cNvSpPr txBox="1"/>
              <p:nvPr/>
            </p:nvSpPr>
            <p:spPr>
              <a:xfrm>
                <a:off x="7698260" y="1097420"/>
                <a:ext cx="58900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i="1" smtClean="0">
                          <a:latin typeface="Cambria Math" panose="02040503050406030204" pitchFamily="18" charset="0"/>
                          <a:ea typeface="Cambria Math" panose="02040503050406030204" pitchFamily="18" charset="0"/>
                        </a:rPr>
                        <m:t>𝜅</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𝐸𝐼</m:t>
                      </m:r>
                    </m:oMath>
                  </m:oMathPara>
                </a14:m>
                <a:endParaRPr lang="de-DE" dirty="0"/>
              </a:p>
            </p:txBody>
          </p:sp>
        </mc:Choice>
        <mc:Fallback>
          <p:sp>
            <p:nvSpPr>
              <p:cNvPr id="4" name="Textfeld 3"/>
              <p:cNvSpPr txBox="1">
                <a:spLocks noRot="1" noChangeAspect="1" noMove="1" noResize="1" noEditPoints="1" noAdjustHandles="1" noChangeArrowheads="1" noChangeShapeType="1" noTextEdit="1"/>
              </p:cNvSpPr>
              <p:nvPr/>
            </p:nvSpPr>
            <p:spPr>
              <a:xfrm>
                <a:off x="7698260" y="1097420"/>
                <a:ext cx="589007" cy="276999"/>
              </a:xfrm>
              <a:prstGeom prst="rect">
                <a:avLst/>
              </a:prstGeom>
              <a:blipFill rotWithShape="0">
                <a:blip r:embed="rId4" cstate="print"/>
                <a:stretch>
                  <a:fillRect l="-5208" r="-8333" b="-8889"/>
                </a:stretch>
              </a:blipFill>
            </p:spPr>
            <p:txBody>
              <a:bodyPr/>
              <a:lstStyle/>
              <a:p>
                <a:r>
                  <a:rPr lang="de-DE">
                    <a:noFill/>
                  </a:rPr>
                  <a:t> </a:t>
                </a:r>
              </a:p>
            </p:txBody>
          </p:sp>
        </mc:Fallback>
      </mc:AlternateContent>
    </p:spTree>
    <p:extLst>
      <p:ext uri="{BB962C8B-B14F-4D97-AF65-F5344CB8AC3E}">
        <p14:creationId xmlns:p14="http://schemas.microsoft.com/office/powerpoint/2010/main" xmlns="" val="9186587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ext Box 1"/>
          <p:cNvSpPr txBox="1">
            <a:spLocks noChangeArrowheads="1"/>
          </p:cNvSpPr>
          <p:nvPr/>
        </p:nvSpPr>
        <p:spPr bwMode="auto">
          <a:xfrm>
            <a:off x="2194631" y="568861"/>
            <a:ext cx="7805619" cy="114492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b"/>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2177" b="1">
                <a:solidFill>
                  <a:srgbClr val="000000"/>
                </a:solidFill>
                <a:latin typeface="Arial" panose="020B0604020202020204" pitchFamily="34" charset="0"/>
              </a:rPr>
              <a:t>Microtubules can bear enhanced compressive loads in living cells because of lateral reinforcement</a:t>
            </a:r>
          </a:p>
        </p:txBody>
      </p:sp>
      <p:sp>
        <p:nvSpPr>
          <p:cNvPr id="7171" name="Text Box 2"/>
          <p:cNvSpPr txBox="1">
            <a:spLocks noChangeArrowheads="1"/>
          </p:cNvSpPr>
          <p:nvPr/>
        </p:nvSpPr>
        <p:spPr bwMode="auto">
          <a:xfrm>
            <a:off x="2194631" y="2049336"/>
            <a:ext cx="7805619" cy="274060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1"/>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633" i="1">
                <a:solidFill>
                  <a:srgbClr val="000000"/>
                </a:solidFill>
                <a:latin typeface="Arial" panose="020B0604020202020204" pitchFamily="34" charset="0"/>
              </a:rPr>
              <a:t>Clifford P. Brangwynne, Frederick C. MacKintosh, Sanjay Kumar, Nicholas A. Geisse, Jennifer Talbot, L. Mahadevan, Kevin K. Parker, Donald E. Ingber, and David A. Weitz</a:t>
            </a:r>
          </a:p>
        </p:txBody>
      </p:sp>
      <p:sp>
        <p:nvSpPr>
          <p:cNvPr id="7172" name="Text Box 3"/>
          <p:cNvSpPr txBox="1">
            <a:spLocks noChangeArrowheads="1"/>
          </p:cNvSpPr>
          <p:nvPr/>
        </p:nvSpPr>
        <p:spPr bwMode="auto">
          <a:xfrm>
            <a:off x="2193191" y="5118298"/>
            <a:ext cx="7805619" cy="92889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nchorCtr="1"/>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633" i="1">
                <a:solidFill>
                  <a:srgbClr val="000000"/>
                </a:solidFill>
                <a:latin typeface="Arial" panose="020B0604020202020204" pitchFamily="34" charset="0"/>
              </a:rPr>
              <a:t>JCB</a:t>
            </a:r>
          </a:p>
          <a:p>
            <a:pPr algn="ctr" eaLnBrk="1"/>
            <a:r>
              <a:rPr lang="en-GB" altLang="de-DE" sz="1633" i="1">
                <a:solidFill>
                  <a:srgbClr val="000000"/>
                </a:solidFill>
                <a:latin typeface="Arial" panose="020B0604020202020204" pitchFamily="34" charset="0"/>
              </a:rPr>
              <a:t>Volume 173(5):733-741</a:t>
            </a:r>
          </a:p>
          <a:p>
            <a:pPr algn="ctr" eaLnBrk="1"/>
            <a:r>
              <a:rPr lang="en-GB" altLang="de-DE" sz="1633" i="1">
                <a:solidFill>
                  <a:srgbClr val="000000"/>
                </a:solidFill>
                <a:latin typeface="Arial" panose="020B0604020202020204" pitchFamily="34" charset="0"/>
              </a:rPr>
              <a:t>June 5, 2006</a:t>
            </a:r>
          </a:p>
        </p:txBody>
      </p:sp>
      <p:sp>
        <p:nvSpPr>
          <p:cNvPr id="7173" name="Text Box 4"/>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pic>
        <p:nvPicPr>
          <p:cNvPr id="7174" name="Picture 5"/>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336450464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Structural dynamics of fluorescently labeled microtubules in living cells. </a:t>
            </a:r>
          </a:p>
        </p:txBody>
      </p:sp>
      <p:pic>
        <p:nvPicPr>
          <p:cNvPr id="921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9220"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368889" y="979304"/>
            <a:ext cx="7458543"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9221" name="Text Box 4"/>
          <p:cNvSpPr txBox="1">
            <a:spLocks noChangeArrowheads="1"/>
          </p:cNvSpPr>
          <p:nvPr/>
        </p:nvSpPr>
        <p:spPr bwMode="auto">
          <a:xfrm>
            <a:off x="2368890" y="5972308"/>
            <a:ext cx="3918651"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9222"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130366167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Deformation response of initially straight microtubules compressively loaded by a microneedle. </a:t>
            </a:r>
          </a:p>
        </p:txBody>
      </p:sp>
      <p:pic>
        <p:nvPicPr>
          <p:cNvPr id="1126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126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144921"/>
            <a:ext cx="7805619" cy="456239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1269"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11270"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375152372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Microtubule buckling caused by cell contractility. </a:t>
            </a:r>
          </a:p>
        </p:txBody>
      </p:sp>
      <p:pic>
        <p:nvPicPr>
          <p:cNvPr id="13315"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3316"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212608"/>
            <a:ext cx="7805619" cy="44270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3317"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13318"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35276541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Periodic microtubule buckling caused by contractile beating of heart cells. </a:t>
            </a:r>
          </a:p>
        </p:txBody>
      </p:sp>
      <p:pic>
        <p:nvPicPr>
          <p:cNvPr id="1536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5364"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935564"/>
            <a:ext cx="7805619" cy="298111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5365"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15366"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351102671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Macroscopic buckling with a plastic rod. </a:t>
            </a:r>
          </a:p>
        </p:txBody>
      </p:sp>
      <p:pic>
        <p:nvPicPr>
          <p:cNvPr id="17411"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7412"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846274"/>
            <a:ext cx="7805619" cy="3158252"/>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7413"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17414"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30676684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63889" y="0"/>
            <a:ext cx="11664221" cy="6858000"/>
          </a:xfrm>
          <a:prstGeom prst="rect">
            <a:avLst/>
          </a:prstGeom>
        </p:spPr>
      </p:pic>
    </p:spTree>
    <p:extLst>
      <p:ext uri="{BB962C8B-B14F-4D97-AF65-F5344CB8AC3E}">
        <p14:creationId xmlns:p14="http://schemas.microsoft.com/office/powerpoint/2010/main" xmlns="" val="71384689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Decay of transmission of the compressive force. </a:t>
            </a:r>
          </a:p>
        </p:txBody>
      </p:sp>
      <p:pic>
        <p:nvPicPr>
          <p:cNvPr id="19459"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19460"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895240"/>
            <a:ext cx="7805619" cy="3061761"/>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9461"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19462"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230916028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Schematic summarizing how the presence of the surrounding elastic cytoskeleton reinforces microtubules in living cells. </a:t>
            </a:r>
          </a:p>
        </p:txBody>
      </p:sp>
      <p:pic>
        <p:nvPicPr>
          <p:cNvPr id="21507"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545163" y="6362588"/>
            <a:ext cx="1036909" cy="41476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21508"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94631" y="1288936"/>
            <a:ext cx="7805619" cy="4274369"/>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21509" name="Text Box 4"/>
          <p:cNvSpPr txBox="1">
            <a:spLocks noChangeArrowheads="1"/>
          </p:cNvSpPr>
          <p:nvPr/>
        </p:nvSpPr>
        <p:spPr bwMode="auto">
          <a:xfrm>
            <a:off x="2194631"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Clifford P. Brangwynne et al. J Cell Biol 2006;173:733-741</a:t>
            </a:r>
          </a:p>
        </p:txBody>
      </p:sp>
      <p:sp>
        <p:nvSpPr>
          <p:cNvPr id="21510"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 2006 Rockefeller University Press</a:t>
            </a:r>
          </a:p>
        </p:txBody>
      </p:sp>
    </p:spTree>
    <p:extLst>
      <p:ext uri="{BB962C8B-B14F-4D97-AF65-F5344CB8AC3E}">
        <p14:creationId xmlns:p14="http://schemas.microsoft.com/office/powerpoint/2010/main" xmlns="" val="339536098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1"/>
          <p:cNvSpPr txBox="1">
            <a:spLocks noChangeArrowheads="1"/>
          </p:cNvSpPr>
          <p:nvPr/>
        </p:nvSpPr>
        <p:spPr bwMode="auto">
          <a:xfrm>
            <a:off x="1848995" y="381641"/>
            <a:ext cx="8494012"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chemeClr val="tx1"/>
                </a:solidFill>
                <a:latin typeface="Times New Roman" panose="02020603050405020304" pitchFamily="18" charset="0"/>
                <a:ea typeface="msgothic" charset="0"/>
                <a:cs typeface="msgothic" charset="0"/>
              </a:defRPr>
            </a:lvl9pPr>
          </a:lstStyle>
          <a:p>
            <a:pPr algn="ctr" eaLnBrk="1"/>
            <a:r>
              <a:rPr lang="en-GB" altLang="de-DE" sz="1452" b="1">
                <a:solidFill>
                  <a:srgbClr val="000000"/>
                </a:solidFill>
                <a:latin typeface="Arial" panose="020B0604020202020204" pitchFamily="34" charset="0"/>
              </a:rPr>
              <a:t>Distinct actin filament organizations and their mechanical description. </a:t>
            </a:r>
          </a:p>
        </p:txBody>
      </p:sp>
      <p:pic>
        <p:nvPicPr>
          <p:cNvPr id="19459"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t="50060" b="33922"/>
          <a:stretch>
            <a:fillRect/>
          </a:stretch>
        </p:blipFill>
        <p:spPr bwMode="auto">
          <a:xfrm>
            <a:off x="1869157" y="2318644"/>
            <a:ext cx="8398962" cy="1929803"/>
          </a:xfrm>
          <a:prstGeom prst="rect">
            <a:avLst/>
          </a:prstGeom>
          <a:noFill/>
          <a:ln>
            <a:noFill/>
          </a:ln>
          <a:effectLst/>
          <a:extLst>
            <a:ext uri="{909E8E84-426E-40DD-AFC4-6F175D3DCCD1}">
              <a14:hiddenFill xmlns:a14="http://schemas.microsoft.com/office/drawing/2010/main" xmlns="">
                <a:blipFill dpi="0" rotWithShape="0">
                  <a:blip/>
                  <a:srcRect t="50060" b="33922"/>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9460" name="Text Box 4"/>
          <p:cNvSpPr txBox="1">
            <a:spLocks noChangeArrowheads="1"/>
          </p:cNvSpPr>
          <p:nvPr/>
        </p:nvSpPr>
        <p:spPr bwMode="auto">
          <a:xfrm>
            <a:off x="4392302" y="5972308"/>
            <a:ext cx="3918652" cy="2318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1089" b="1">
                <a:solidFill>
                  <a:srgbClr val="000000"/>
                </a:solidFill>
                <a:latin typeface="Arial" panose="020B0604020202020204" pitchFamily="34" charset="0"/>
              </a:rPr>
              <a:t>Laurent Blanchoin et al. Physiol Rev 2014;94:235-263</a:t>
            </a:r>
          </a:p>
        </p:txBody>
      </p:sp>
      <p:sp>
        <p:nvSpPr>
          <p:cNvPr id="19461" name="Text Box 5"/>
          <p:cNvSpPr txBox="1">
            <a:spLocks noChangeArrowheads="1"/>
          </p:cNvSpPr>
          <p:nvPr/>
        </p:nvSpPr>
        <p:spPr bwMode="auto">
          <a:xfrm>
            <a:off x="1621451" y="6613175"/>
            <a:ext cx="4931078" cy="3470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lIns="0" tIns="0" rIns="0" bIns="0"/>
          <a:lstStyle>
            <a:lvl1pPr marL="85725" indent="-85725">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1pPr>
            <a:lvl2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2pPr>
            <a:lvl3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3pPr>
            <a:lvl4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4pPr>
            <a:lvl5pPr>
              <a:lnSpc>
                <a:spcPct val="93000"/>
              </a:lnSpc>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5pPr>
            <a:lvl6pPr marL="15367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6pPr>
            <a:lvl7pPr marL="19939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7pPr>
            <a:lvl8pPr marL="24511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8pPr>
            <a:lvl9pPr marL="2908300" indent="-215900" defTabSz="457200" eaLnBrk="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Lst>
              <a:defRPr sz="2400">
                <a:solidFill>
                  <a:schemeClr val="tx1"/>
                </a:solidFill>
                <a:latin typeface="Times New Roman" panose="02020603050405020304" pitchFamily="18" charset="0"/>
                <a:ea typeface="msgothic" charset="0"/>
                <a:cs typeface="msgothic" charset="0"/>
              </a:defRPr>
            </a:lvl9pPr>
          </a:lstStyle>
          <a:p>
            <a:pPr eaLnBrk="1"/>
            <a:r>
              <a:rPr lang="en-GB" altLang="de-DE" sz="907">
                <a:solidFill>
                  <a:srgbClr val="000000"/>
                </a:solidFill>
                <a:latin typeface="Arial" panose="020B0604020202020204" pitchFamily="34" charset="0"/>
              </a:rPr>
              <a:t>©2014 by American Physiological Society</a:t>
            </a:r>
          </a:p>
        </p:txBody>
      </p:sp>
      <p:sp>
        <p:nvSpPr>
          <p:cNvPr id="19462" name="Rechteck 1"/>
          <p:cNvSpPr>
            <a:spLocks noChangeArrowheads="1"/>
          </p:cNvSpPr>
          <p:nvPr/>
        </p:nvSpPr>
        <p:spPr bwMode="auto">
          <a:xfrm>
            <a:off x="4789784" y="1860676"/>
            <a:ext cx="1697939" cy="980743"/>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45000"/>
              <a:buFont typeface="Wingdings" panose="05000000000000000000" pitchFamily="2" charset="2"/>
              <a:buNone/>
            </a:pPr>
            <a:endParaRPr lang="de-DE" altLang="de-DE" sz="1633"/>
          </a:p>
        </p:txBody>
      </p:sp>
      <p:sp>
        <p:nvSpPr>
          <p:cNvPr id="19463" name="Rechteck 7"/>
          <p:cNvSpPr>
            <a:spLocks noChangeArrowheads="1"/>
          </p:cNvSpPr>
          <p:nvPr/>
        </p:nvSpPr>
        <p:spPr bwMode="auto">
          <a:xfrm>
            <a:off x="8655149" y="1820351"/>
            <a:ext cx="1697939" cy="979303"/>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45000"/>
              <a:buFont typeface="Wingdings" panose="05000000000000000000" pitchFamily="2" charset="2"/>
              <a:buNone/>
            </a:pPr>
            <a:endParaRPr lang="de-DE" altLang="de-DE" sz="1633"/>
          </a:p>
        </p:txBody>
      </p:sp>
      <p:sp>
        <p:nvSpPr>
          <p:cNvPr id="19464" name="Rechteck 8"/>
          <p:cNvSpPr>
            <a:spLocks noChangeArrowheads="1"/>
          </p:cNvSpPr>
          <p:nvPr/>
        </p:nvSpPr>
        <p:spPr bwMode="auto">
          <a:xfrm>
            <a:off x="6552529" y="4301643"/>
            <a:ext cx="3004829" cy="979303"/>
          </a:xfrm>
          <a:prstGeom prst="rect">
            <a:avLst/>
          </a:prstGeom>
          <a:solidFill>
            <a:schemeClr val="bg1"/>
          </a:solidFill>
          <a:ln w="9525" algn="ctr">
            <a:solidFill>
              <a:schemeClr val="bg1"/>
            </a:solidFill>
            <a:round/>
            <a:headEnd/>
            <a:tailEnd/>
          </a:ln>
        </p:spPr>
        <p:txBody>
          <a:bodyPr/>
          <a:lstStyle/>
          <a:p>
            <a:pPr eaLnBrk="1">
              <a:lnSpc>
                <a:spcPct val="93000"/>
              </a:lnSpc>
              <a:buClr>
                <a:srgbClr val="000000"/>
              </a:buClr>
              <a:buSzPct val="45000"/>
              <a:buFont typeface="Wingdings" panose="05000000000000000000" pitchFamily="2" charset="2"/>
              <a:buNone/>
            </a:pPr>
            <a:r>
              <a:rPr lang="de-DE" altLang="de-DE" sz="1633" dirty="0" err="1"/>
              <a:t>Plasticity</a:t>
            </a:r>
            <a:r>
              <a:rPr lang="de-DE" altLang="de-DE" sz="1633" dirty="0"/>
              <a:t> on </a:t>
            </a:r>
            <a:r>
              <a:rPr lang="de-DE" altLang="de-DE" sz="1633" dirty="0" err="1"/>
              <a:t>long</a:t>
            </a:r>
            <a:r>
              <a:rPr lang="de-DE" altLang="de-DE" sz="1633" dirty="0"/>
              <a:t> time </a:t>
            </a:r>
            <a:r>
              <a:rPr lang="de-DE" altLang="de-DE" sz="1633" dirty="0" err="1"/>
              <a:t>scales</a:t>
            </a:r>
            <a:r>
              <a:rPr lang="de-DE" altLang="de-DE" sz="1633" dirty="0"/>
              <a:t>/</a:t>
            </a:r>
            <a:r>
              <a:rPr lang="de-DE" altLang="de-DE" sz="1633" dirty="0" err="1"/>
              <a:t>under</a:t>
            </a:r>
            <a:r>
              <a:rPr lang="de-DE" altLang="de-DE" sz="1633" dirty="0"/>
              <a:t> </a:t>
            </a:r>
            <a:r>
              <a:rPr lang="de-DE" altLang="de-DE" sz="1633" dirty="0" err="1"/>
              <a:t>force</a:t>
            </a:r>
            <a:endParaRPr lang="de-DE" altLang="de-DE" sz="1633" dirty="0"/>
          </a:p>
        </p:txBody>
      </p:sp>
      <p:pic>
        <p:nvPicPr>
          <p:cNvPr id="19465"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t="96214"/>
          <a:stretch>
            <a:fillRect/>
          </a:stretch>
        </p:blipFill>
        <p:spPr bwMode="auto">
          <a:xfrm>
            <a:off x="2315604" y="5257993"/>
            <a:ext cx="8165657" cy="443567"/>
          </a:xfrm>
          <a:prstGeom prst="rect">
            <a:avLst/>
          </a:prstGeom>
          <a:noFill/>
          <a:ln>
            <a:noFill/>
          </a:ln>
          <a:effectLst/>
          <a:extLst>
            <a:ext uri="{909E8E84-426E-40DD-AFC4-6F175D3DCCD1}">
              <a14:hiddenFill xmlns:a14="http://schemas.microsoft.com/office/drawing/2010/main" xmlns="">
                <a:blipFill dpi="0" rotWithShape="0">
                  <a:blip/>
                  <a:srcRect t="96214"/>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
        <p:nvSpPr>
          <p:cNvPr id="19467" name="Textfeld 3"/>
          <p:cNvSpPr txBox="1">
            <a:spLocks noChangeArrowheads="1"/>
          </p:cNvSpPr>
          <p:nvPr/>
        </p:nvSpPr>
        <p:spPr bwMode="auto">
          <a:xfrm>
            <a:off x="1588593" y="327377"/>
            <a:ext cx="9798260" cy="664797"/>
          </a:xfrm>
          <a:prstGeom prst="rect">
            <a:avLst/>
          </a:prstGeom>
          <a:solidFill>
            <a:schemeClr val="bg1"/>
          </a:solidFill>
          <a:ln>
            <a:noFill/>
          </a:ln>
          <a:extLst/>
        </p:spPr>
        <p:txBody>
          <a:bodyPr wrap="none">
            <a:spAutoFit/>
          </a:bodyPr>
          <a:lstStyle/>
          <a:p>
            <a:pPr eaLnBrk="1">
              <a:lnSpc>
                <a:spcPct val="93000"/>
              </a:lnSpc>
              <a:buClr>
                <a:srgbClr val="000000"/>
              </a:buClr>
              <a:buSzPct val="45000"/>
              <a:buFont typeface="Wingdings" panose="05000000000000000000" pitchFamily="2" charset="2"/>
              <a:buNone/>
            </a:pPr>
            <a:r>
              <a:rPr lang="de-DE" altLang="de-DE" sz="4000" b="1" dirty="0" err="1" smtClean="0"/>
              <a:t>What</a:t>
            </a:r>
            <a:r>
              <a:rPr lang="de-DE" altLang="de-DE" sz="4000" b="1" dirty="0" smtClean="0"/>
              <a:t> </a:t>
            </a:r>
            <a:r>
              <a:rPr lang="de-DE" altLang="de-DE" sz="4000" b="1" dirty="0" err="1" smtClean="0"/>
              <a:t>is</a:t>
            </a:r>
            <a:r>
              <a:rPr lang="de-DE" altLang="de-DE" sz="4000" b="1" dirty="0" smtClean="0"/>
              <a:t> </a:t>
            </a:r>
            <a:r>
              <a:rPr lang="de-DE" altLang="de-DE" sz="4000" b="1" dirty="0" err="1" smtClean="0"/>
              <a:t>the</a:t>
            </a:r>
            <a:r>
              <a:rPr lang="de-DE" altLang="de-DE" sz="4000" b="1" dirty="0" smtClean="0"/>
              <a:t> </a:t>
            </a:r>
            <a:r>
              <a:rPr lang="de-DE" altLang="de-DE" sz="4000" b="1" dirty="0" err="1" smtClean="0"/>
              <a:t>mechanical</a:t>
            </a:r>
            <a:r>
              <a:rPr lang="de-DE" altLang="de-DE" sz="4000" b="1" dirty="0" smtClean="0"/>
              <a:t> </a:t>
            </a:r>
            <a:r>
              <a:rPr lang="de-DE" altLang="de-DE" sz="4000" b="1" dirty="0" err="1" smtClean="0"/>
              <a:t>effect</a:t>
            </a:r>
            <a:r>
              <a:rPr lang="de-DE" altLang="de-DE" sz="4000" b="1" dirty="0" smtClean="0"/>
              <a:t> </a:t>
            </a:r>
            <a:r>
              <a:rPr lang="de-DE" altLang="de-DE" sz="4000" b="1" dirty="0" err="1" smtClean="0"/>
              <a:t>of</a:t>
            </a:r>
            <a:r>
              <a:rPr lang="de-DE" altLang="de-DE" sz="4000" b="1" dirty="0" smtClean="0"/>
              <a:t> </a:t>
            </a:r>
            <a:r>
              <a:rPr lang="de-DE" altLang="de-DE" sz="4000" b="1" dirty="0" err="1" smtClean="0"/>
              <a:t>crosslinking</a:t>
            </a:r>
            <a:endParaRPr lang="de-DE" altLang="de-DE" sz="4000" b="1" dirty="0" smtClean="0"/>
          </a:p>
        </p:txBody>
      </p:sp>
    </p:spTree>
    <p:extLst>
      <p:ext uri="{BB962C8B-B14F-4D97-AF65-F5344CB8AC3E}">
        <p14:creationId xmlns:p14="http://schemas.microsoft.com/office/powerpoint/2010/main" xmlns="" val="25761768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Networks </a:t>
            </a:r>
            <a:r>
              <a:rPr lang="de-DE" dirty="0" err="1" smtClean="0"/>
              <a:t>are</a:t>
            </a:r>
            <a:r>
              <a:rPr lang="de-DE" dirty="0" smtClean="0"/>
              <a:t> </a:t>
            </a:r>
            <a:r>
              <a:rPr lang="de-DE" dirty="0" err="1" smtClean="0"/>
              <a:t>interconnected</a:t>
            </a:r>
            <a:r>
              <a:rPr lang="de-DE" dirty="0" smtClean="0"/>
              <a:t>: </a:t>
            </a:r>
            <a:r>
              <a:rPr lang="de-DE" dirty="0" err="1" smtClean="0"/>
              <a:t>composite</a:t>
            </a:r>
            <a:r>
              <a:rPr lang="de-DE" dirty="0" smtClean="0"/>
              <a:t> material!</a:t>
            </a:r>
            <a:endParaRPr lang="de-DE" dirty="0"/>
          </a:p>
        </p:txBody>
      </p:sp>
      <p:pic>
        <p:nvPicPr>
          <p:cNvPr id="5128" name="Picture 8" descr="http://www.nature.com/nrm/journal/v5/n8/images/nrm1438-f4.jpg"/>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tretch>
            <a:fillRect/>
          </a:stretch>
        </p:blipFill>
        <p:spPr bwMode="auto">
          <a:xfrm>
            <a:off x="3238500" y="2677319"/>
            <a:ext cx="5715000" cy="26479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289436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Microtubuli</a:t>
            </a:r>
            <a:r>
              <a:rPr lang="de-DE" dirty="0" smtClean="0"/>
              <a:t> form </a:t>
            </a:r>
            <a:r>
              <a:rPr lang="de-DE" dirty="0" err="1" smtClean="0"/>
              <a:t>interconnected</a:t>
            </a:r>
            <a:r>
              <a:rPr lang="de-DE" dirty="0" smtClean="0"/>
              <a:t> </a:t>
            </a:r>
            <a:r>
              <a:rPr lang="de-DE" dirty="0" err="1" smtClean="0"/>
              <a:t>networks</a:t>
            </a:r>
            <a:r>
              <a:rPr lang="de-DE" dirty="0" smtClean="0"/>
              <a:t> in </a:t>
            </a:r>
            <a:r>
              <a:rPr lang="de-DE" dirty="0" err="1" smtClean="0"/>
              <a:t>axons</a:t>
            </a:r>
            <a:r>
              <a:rPr lang="de-DE" dirty="0" smtClean="0"/>
              <a:t>.</a:t>
            </a:r>
            <a:endParaRPr lang="de-DE" dirty="0"/>
          </a:p>
        </p:txBody>
      </p:sp>
      <p:sp>
        <p:nvSpPr>
          <p:cNvPr id="3" name="Inhaltsplatzhalter 2"/>
          <p:cNvSpPr>
            <a:spLocks noGrp="1"/>
          </p:cNvSpPr>
          <p:nvPr>
            <p:ph idx="1"/>
          </p:nvPr>
        </p:nvSpPr>
        <p:spPr/>
        <p:txBody>
          <a:bodyPr/>
          <a:lstStyle/>
          <a:p>
            <a:endParaRPr lang="de-DE"/>
          </a:p>
        </p:txBody>
      </p:sp>
      <p:pic>
        <p:nvPicPr>
          <p:cNvPr id="2050" name="Picture 2" descr="http://edoc.hu-berlin.de/dissertationen/fetter-ingmar-1999-06-05/HTML/bilder/Fetter_27_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90053" y="1825625"/>
            <a:ext cx="5943600" cy="403860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1097364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N</a:t>
            </a:r>
            <a:r>
              <a:rPr lang="de-DE" dirty="0" smtClean="0"/>
              <a:t>etworks </a:t>
            </a:r>
            <a:r>
              <a:rPr lang="de-DE" dirty="0" err="1" smtClean="0"/>
              <a:t>of</a:t>
            </a:r>
            <a:r>
              <a:rPr lang="de-DE" dirty="0" smtClean="0"/>
              <a:t> </a:t>
            </a:r>
            <a:r>
              <a:rPr lang="de-DE" dirty="0" err="1" smtClean="0"/>
              <a:t>neighboring</a:t>
            </a:r>
            <a:r>
              <a:rPr lang="de-DE" dirty="0" smtClean="0"/>
              <a:t> </a:t>
            </a:r>
            <a:r>
              <a:rPr lang="de-DE" dirty="0" err="1" smtClean="0"/>
              <a:t>cells</a:t>
            </a:r>
            <a:r>
              <a:rPr lang="de-DE" dirty="0" smtClean="0"/>
              <a:t> </a:t>
            </a:r>
            <a:r>
              <a:rPr lang="de-DE" dirty="0" err="1" smtClean="0"/>
              <a:t>can</a:t>
            </a:r>
            <a:r>
              <a:rPr lang="de-DE" dirty="0" smtClean="0"/>
              <a:t> </a:t>
            </a:r>
            <a:r>
              <a:rPr lang="de-DE" dirty="0" err="1" smtClean="0"/>
              <a:t>be</a:t>
            </a:r>
            <a:r>
              <a:rPr lang="de-DE" dirty="0" smtClean="0"/>
              <a:t> </a:t>
            </a:r>
            <a:r>
              <a:rPr lang="de-DE" dirty="0" err="1" smtClean="0"/>
              <a:t>interconnected</a:t>
            </a:r>
            <a:endParaRPr lang="de-DE" dirty="0"/>
          </a:p>
        </p:txBody>
      </p:sp>
      <p:sp>
        <p:nvSpPr>
          <p:cNvPr id="3" name="Inhaltsplatzhalter 2"/>
          <p:cNvSpPr>
            <a:spLocks noGrp="1"/>
          </p:cNvSpPr>
          <p:nvPr>
            <p:ph idx="1"/>
          </p:nvPr>
        </p:nvSpPr>
        <p:spPr/>
        <p:txBody>
          <a:bodyPr/>
          <a:lstStyle/>
          <a:p>
            <a:endParaRPr lang="de-DE" dirty="0"/>
          </a:p>
        </p:txBody>
      </p:sp>
      <p:pic>
        <p:nvPicPr>
          <p:cNvPr id="1026" name="Picture 2" descr="http://xarquon.jcu.cz/edu/uvod/13multicellularity/134junction/images/desmosomes.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756991" y="2384094"/>
            <a:ext cx="3980898" cy="4004489"/>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5786457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1043608" y="597887"/>
            <a:ext cx="9115839" cy="5777236"/>
          </a:xfrm>
          <a:prstGeom prst="rect">
            <a:avLst/>
          </a:prstGeom>
        </p:spPr>
      </p:pic>
    </p:spTree>
    <p:extLst>
      <p:ext uri="{BB962C8B-B14F-4D97-AF65-F5344CB8AC3E}">
        <p14:creationId xmlns:p14="http://schemas.microsoft.com/office/powerpoint/2010/main" xmlns="" val="71726349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477078" y="532904"/>
            <a:ext cx="9206119" cy="5644059"/>
          </a:xfrm>
          <a:prstGeom prst="rect">
            <a:avLst/>
          </a:prstGeom>
        </p:spPr>
      </p:pic>
    </p:spTree>
    <p:extLst>
      <p:ext uri="{BB962C8B-B14F-4D97-AF65-F5344CB8AC3E}">
        <p14:creationId xmlns:p14="http://schemas.microsoft.com/office/powerpoint/2010/main" xmlns="" val="177294039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28599" y="365125"/>
            <a:ext cx="10334004" cy="6020609"/>
          </a:xfrm>
          <a:prstGeom prst="rect">
            <a:avLst/>
          </a:prstGeom>
        </p:spPr>
      </p:pic>
    </p:spTree>
    <p:extLst>
      <p:ext uri="{BB962C8B-B14F-4D97-AF65-F5344CB8AC3E}">
        <p14:creationId xmlns:p14="http://schemas.microsoft.com/office/powerpoint/2010/main" xmlns="" val="3040191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1232451" y="1482344"/>
            <a:ext cx="9406973" cy="4574728"/>
          </a:xfrm>
          <a:prstGeom prst="rect">
            <a:avLst/>
          </a:prstGeom>
        </p:spPr>
      </p:pic>
    </p:spTree>
    <p:extLst>
      <p:ext uri="{BB962C8B-B14F-4D97-AF65-F5344CB8AC3E}">
        <p14:creationId xmlns:p14="http://schemas.microsoft.com/office/powerpoint/2010/main" xmlns="" val="3265425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303456" y="0"/>
            <a:ext cx="11585088" cy="6858000"/>
          </a:xfrm>
          <a:prstGeom prst="rect">
            <a:avLst/>
          </a:prstGeom>
        </p:spPr>
      </p:pic>
    </p:spTree>
    <p:extLst>
      <p:ext uri="{BB962C8B-B14F-4D97-AF65-F5344CB8AC3E}">
        <p14:creationId xmlns:p14="http://schemas.microsoft.com/office/powerpoint/2010/main" xmlns="" val="1382301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842720" y="1190625"/>
            <a:ext cx="10243309" cy="42449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0723884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2" cstate="print"/>
          <a:stretch>
            <a:fillRect/>
          </a:stretch>
        </p:blipFill>
        <p:spPr>
          <a:xfrm>
            <a:off x="828675" y="2281237"/>
            <a:ext cx="10534650" cy="22955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4789789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normAutofit fontScale="90000"/>
          </a:bodyPr>
          <a:lstStyle/>
          <a:p>
            <a:r>
              <a:rPr lang="de-DE" dirty="0" err="1" smtClean="0"/>
              <a:t>Aim</a:t>
            </a:r>
            <a:r>
              <a:rPr lang="de-DE" dirty="0" smtClean="0"/>
              <a:t>: </a:t>
            </a:r>
            <a:r>
              <a:rPr lang="de-DE" dirty="0" err="1" smtClean="0"/>
              <a:t>measure</a:t>
            </a:r>
            <a:r>
              <a:rPr lang="de-DE" dirty="0" smtClean="0"/>
              <a:t> </a:t>
            </a:r>
            <a:r>
              <a:rPr lang="de-DE" dirty="0" err="1" smtClean="0"/>
              <a:t>the</a:t>
            </a:r>
            <a:r>
              <a:rPr lang="de-DE" dirty="0" smtClean="0"/>
              <a:t> </a:t>
            </a:r>
            <a:r>
              <a:rPr lang="de-DE" dirty="0" err="1" smtClean="0"/>
              <a:t>mechanical</a:t>
            </a:r>
            <a:r>
              <a:rPr lang="de-DE" dirty="0" smtClean="0"/>
              <a:t> </a:t>
            </a:r>
            <a:r>
              <a:rPr lang="de-DE" dirty="0" err="1" smtClean="0"/>
              <a:t>response</a:t>
            </a:r>
            <a:r>
              <a:rPr lang="de-DE" dirty="0" smtClean="0"/>
              <a:t> </a:t>
            </a:r>
            <a:r>
              <a:rPr lang="de-DE" dirty="0" err="1" smtClean="0"/>
              <a:t>of</a:t>
            </a:r>
            <a:r>
              <a:rPr lang="de-DE" dirty="0" smtClean="0"/>
              <a:t> a </a:t>
            </a:r>
            <a:r>
              <a:rPr lang="de-DE" dirty="0" err="1" smtClean="0"/>
              <a:t>crosslinked</a:t>
            </a:r>
            <a:r>
              <a:rPr lang="de-DE" dirty="0" smtClean="0"/>
              <a:t> </a:t>
            </a:r>
            <a:r>
              <a:rPr lang="de-DE" dirty="0" err="1" smtClean="0"/>
              <a:t>actin</a:t>
            </a:r>
            <a:r>
              <a:rPr lang="de-DE" dirty="0" smtClean="0"/>
              <a:t> </a:t>
            </a:r>
            <a:r>
              <a:rPr lang="de-DE" dirty="0" err="1" smtClean="0"/>
              <a:t>network</a:t>
            </a:r>
            <a:endParaRPr lang="de-DE" dirty="0"/>
          </a:p>
        </p:txBody>
      </p:sp>
      <p:sp>
        <p:nvSpPr>
          <p:cNvPr id="3" name="Untertitel 2"/>
          <p:cNvSpPr>
            <a:spLocks noGrp="1"/>
          </p:cNvSpPr>
          <p:nvPr>
            <p:ph type="subTitle" idx="1"/>
          </p:nvPr>
        </p:nvSpPr>
        <p:spPr/>
        <p:txBody>
          <a:bodyPr>
            <a:normAutofit/>
          </a:bodyPr>
          <a:lstStyle/>
          <a:p>
            <a:r>
              <a:rPr lang="de-DE" sz="3200" dirty="0" smtClean="0"/>
              <a:t>Approach: </a:t>
            </a:r>
            <a:r>
              <a:rPr lang="de-DE" sz="3200" dirty="0" err="1" smtClean="0"/>
              <a:t>Magnetic</a:t>
            </a:r>
            <a:r>
              <a:rPr lang="de-DE" sz="3200" dirty="0" smtClean="0"/>
              <a:t> </a:t>
            </a:r>
            <a:r>
              <a:rPr lang="de-DE" sz="3200" dirty="0" err="1" smtClean="0"/>
              <a:t>chaining</a:t>
            </a:r>
            <a:endParaRPr lang="de-DE" sz="3200" dirty="0"/>
          </a:p>
        </p:txBody>
      </p:sp>
    </p:spTree>
    <p:extLst>
      <p:ext uri="{BB962C8B-B14F-4D97-AF65-F5344CB8AC3E}">
        <p14:creationId xmlns:p14="http://schemas.microsoft.com/office/powerpoint/2010/main" xmlns="" val="17338176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257175" y="2613025"/>
            <a:ext cx="10687050" cy="4019550"/>
          </a:xfrm>
          <a:prstGeom prst="rect">
            <a:avLst/>
          </a:prstGeom>
          <a:ln>
            <a:noFill/>
          </a:ln>
          <a:effectLst>
            <a:outerShdw blurRad="292100" dist="139700" dir="2700000" algn="tl" rotWithShape="0">
              <a:srgbClr val="333333">
                <a:alpha val="65000"/>
              </a:srgbClr>
            </a:outerShdw>
          </a:effectLst>
        </p:spPr>
      </p:pic>
      <p:pic>
        <p:nvPicPr>
          <p:cNvPr id="5" name="Grafik 4"/>
          <p:cNvPicPr>
            <a:picLocks noChangeAspect="1"/>
          </p:cNvPicPr>
          <p:nvPr/>
        </p:nvPicPr>
        <p:blipFill>
          <a:blip r:embed="rId3" cstate="print"/>
          <a:stretch>
            <a:fillRect/>
          </a:stretch>
        </p:blipFill>
        <p:spPr>
          <a:xfrm>
            <a:off x="1327150" y="427037"/>
            <a:ext cx="10534650" cy="17621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8682930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220662" y="1986332"/>
            <a:ext cx="5964238" cy="4673231"/>
          </a:xfrm>
          <a:prstGeom prst="rect">
            <a:avLst/>
          </a:prstGeom>
          <a:ln>
            <a:noFill/>
          </a:ln>
          <a:effectLst>
            <a:outerShdw blurRad="292100" dist="139700" dir="2700000" algn="tl" rotWithShape="0">
              <a:srgbClr val="333333">
                <a:alpha val="65000"/>
              </a:srgbClr>
            </a:outerShdw>
          </a:effectLst>
        </p:spPr>
      </p:pic>
      <p:pic>
        <p:nvPicPr>
          <p:cNvPr id="5" name="Grafik 4"/>
          <p:cNvPicPr>
            <a:picLocks noChangeAspect="1"/>
          </p:cNvPicPr>
          <p:nvPr/>
        </p:nvPicPr>
        <p:blipFill>
          <a:blip r:embed="rId3" cstate="print"/>
          <a:stretch>
            <a:fillRect/>
          </a:stretch>
        </p:blipFill>
        <p:spPr>
          <a:xfrm>
            <a:off x="6272849" y="3454401"/>
            <a:ext cx="5639752" cy="3198812"/>
          </a:xfrm>
          <a:prstGeom prst="rect">
            <a:avLst/>
          </a:prstGeom>
          <a:ln>
            <a:noFill/>
          </a:ln>
          <a:effectLst>
            <a:outerShdw blurRad="292100" dist="139700" dir="2700000" algn="tl" rotWithShape="0">
              <a:srgbClr val="333333">
                <a:alpha val="65000"/>
              </a:srgbClr>
            </a:outerShdw>
          </a:effectLst>
        </p:spPr>
      </p:pic>
      <p:sp>
        <p:nvSpPr>
          <p:cNvPr id="6" name="Textfeld 5"/>
          <p:cNvSpPr txBox="1"/>
          <p:nvPr/>
        </p:nvSpPr>
        <p:spPr>
          <a:xfrm>
            <a:off x="454910" y="571500"/>
            <a:ext cx="11457691" cy="1200329"/>
          </a:xfrm>
          <a:prstGeom prst="rect">
            <a:avLst/>
          </a:prstGeom>
          <a:noFill/>
        </p:spPr>
        <p:txBody>
          <a:bodyPr wrap="square" rtlCol="0">
            <a:spAutoFit/>
          </a:bodyPr>
          <a:lstStyle/>
          <a:p>
            <a:r>
              <a:rPr lang="de-DE" sz="3600" b="1" dirty="0" smtClean="0"/>
              <a:t>Color </a:t>
            </a:r>
            <a:r>
              <a:rPr lang="de-DE" sz="3600" b="1" dirty="0" err="1" smtClean="0"/>
              <a:t>of</a:t>
            </a:r>
            <a:r>
              <a:rPr lang="de-DE" sz="3600" b="1" dirty="0" smtClean="0"/>
              <a:t> </a:t>
            </a:r>
            <a:r>
              <a:rPr lang="de-DE" sz="3600" b="1" dirty="0" err="1" smtClean="0"/>
              <a:t>scattered</a:t>
            </a:r>
            <a:r>
              <a:rPr lang="de-DE" sz="3600" b="1" dirty="0" smtClean="0"/>
              <a:t> light </a:t>
            </a:r>
            <a:r>
              <a:rPr lang="de-DE" sz="3600" b="1" dirty="0" err="1" smtClean="0"/>
              <a:t>depends</a:t>
            </a:r>
            <a:r>
              <a:rPr lang="de-DE" sz="3600" b="1" dirty="0" smtClean="0"/>
              <a:t> on </a:t>
            </a:r>
            <a:r>
              <a:rPr lang="de-DE" sz="3600" b="1" dirty="0" err="1" smtClean="0"/>
              <a:t>distance</a:t>
            </a:r>
            <a:r>
              <a:rPr lang="de-DE" sz="3600" b="1" dirty="0" smtClean="0"/>
              <a:t> </a:t>
            </a:r>
            <a:r>
              <a:rPr lang="de-DE" sz="3600" b="1" dirty="0" err="1" smtClean="0"/>
              <a:t>between</a:t>
            </a:r>
            <a:r>
              <a:rPr lang="de-DE" sz="3600" b="1" dirty="0" smtClean="0"/>
              <a:t> </a:t>
            </a:r>
            <a:r>
              <a:rPr lang="de-DE" sz="3600" b="1" dirty="0" err="1" smtClean="0"/>
              <a:t>colloidal</a:t>
            </a:r>
            <a:r>
              <a:rPr lang="de-DE" sz="3600" b="1" dirty="0" smtClean="0"/>
              <a:t> super-</a:t>
            </a:r>
            <a:r>
              <a:rPr lang="de-DE" sz="3600" b="1" dirty="0" err="1" smtClean="0"/>
              <a:t>paramagnetic</a:t>
            </a:r>
            <a:r>
              <a:rPr lang="de-DE" sz="3600" b="1" dirty="0" smtClean="0"/>
              <a:t> </a:t>
            </a:r>
            <a:r>
              <a:rPr lang="de-DE" sz="3600" b="1" dirty="0" err="1" smtClean="0"/>
              <a:t>beads</a:t>
            </a:r>
            <a:endParaRPr lang="de-DE" sz="3600" b="1" dirty="0"/>
          </a:p>
        </p:txBody>
      </p:sp>
      <p:pic>
        <p:nvPicPr>
          <p:cNvPr id="7" name="Grafik 6"/>
          <p:cNvPicPr>
            <a:picLocks noChangeAspect="1"/>
          </p:cNvPicPr>
          <p:nvPr/>
        </p:nvPicPr>
        <p:blipFill>
          <a:blip r:embed="rId4" cstate="print"/>
          <a:stretch>
            <a:fillRect/>
          </a:stretch>
        </p:blipFill>
        <p:spPr>
          <a:xfrm>
            <a:off x="7696200" y="1986332"/>
            <a:ext cx="2686050" cy="908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176815347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Modulating</a:t>
            </a:r>
            <a:r>
              <a:rPr lang="de-DE" dirty="0" smtClean="0"/>
              <a:t> </a:t>
            </a:r>
            <a:r>
              <a:rPr lang="de-DE" dirty="0" err="1" smtClean="0"/>
              <a:t>external</a:t>
            </a:r>
            <a:r>
              <a:rPr lang="de-DE" dirty="0" smtClean="0"/>
              <a:t> Field </a:t>
            </a:r>
            <a:r>
              <a:rPr lang="de-DE" b="1" i="1" dirty="0" err="1" smtClean="0"/>
              <a:t>B</a:t>
            </a:r>
            <a:r>
              <a:rPr lang="de-DE" b="1" i="1" baseline="-25000" dirty="0" err="1" smtClean="0"/>
              <a:t>e</a:t>
            </a:r>
            <a:r>
              <a:rPr lang="de-DE" dirty="0" smtClean="0"/>
              <a:t> </a:t>
            </a:r>
            <a:r>
              <a:rPr lang="de-DE" dirty="0" err="1" smtClean="0"/>
              <a:t>modulates</a:t>
            </a:r>
            <a:r>
              <a:rPr lang="de-DE" dirty="0" smtClean="0"/>
              <a:t> </a:t>
            </a:r>
            <a:r>
              <a:rPr lang="de-DE" dirty="0" err="1" smtClean="0"/>
              <a:t>bead</a:t>
            </a:r>
            <a:r>
              <a:rPr lang="de-DE" dirty="0" smtClean="0"/>
              <a:t> </a:t>
            </a:r>
            <a:r>
              <a:rPr lang="de-DE" dirty="0" err="1" smtClean="0"/>
              <a:t>distance</a:t>
            </a:r>
            <a:endParaRPr lang="de-DE" dirty="0"/>
          </a:p>
        </p:txBody>
      </p:sp>
      <p:pic>
        <p:nvPicPr>
          <p:cNvPr id="4" name="Grafik 3"/>
          <p:cNvPicPr>
            <a:picLocks noChangeAspect="1"/>
          </p:cNvPicPr>
          <p:nvPr/>
        </p:nvPicPr>
        <p:blipFill>
          <a:blip r:embed="rId2" cstate="print"/>
          <a:stretch>
            <a:fillRect/>
          </a:stretch>
        </p:blipFill>
        <p:spPr>
          <a:xfrm>
            <a:off x="3333750" y="1165226"/>
            <a:ext cx="5314950" cy="5522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74271737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dirty="0" err="1" smtClean="0"/>
              <a:t>Distance</a:t>
            </a:r>
            <a:r>
              <a:rPr lang="de-DE" b="1" dirty="0" smtClean="0"/>
              <a:t> </a:t>
            </a:r>
            <a:r>
              <a:rPr lang="de-DE" b="1" dirty="0" err="1" smtClean="0"/>
              <a:t>is</a:t>
            </a:r>
            <a:r>
              <a:rPr lang="de-DE" b="1" dirty="0" smtClean="0"/>
              <a:t> </a:t>
            </a:r>
            <a:r>
              <a:rPr lang="de-DE" b="1" dirty="0" err="1" smtClean="0"/>
              <a:t>result</a:t>
            </a:r>
            <a:r>
              <a:rPr lang="de-DE" b="1" dirty="0" smtClean="0"/>
              <a:t> </a:t>
            </a:r>
            <a:r>
              <a:rPr lang="de-DE" b="1" dirty="0" err="1" smtClean="0"/>
              <a:t>of</a:t>
            </a:r>
            <a:r>
              <a:rPr lang="de-DE" b="1" dirty="0" smtClean="0"/>
              <a:t> </a:t>
            </a:r>
            <a:r>
              <a:rPr lang="de-DE" b="1" dirty="0" err="1" smtClean="0"/>
              <a:t>equilibrium</a:t>
            </a:r>
            <a:r>
              <a:rPr lang="de-DE" b="1" dirty="0" smtClean="0"/>
              <a:t> </a:t>
            </a:r>
            <a:r>
              <a:rPr lang="de-DE" b="1" dirty="0" err="1" smtClean="0"/>
              <a:t>of</a:t>
            </a:r>
            <a:r>
              <a:rPr lang="de-DE" b="1" dirty="0" smtClean="0"/>
              <a:t> repulsive </a:t>
            </a:r>
            <a:r>
              <a:rPr lang="de-DE" b="1" dirty="0" err="1" smtClean="0"/>
              <a:t>and</a:t>
            </a:r>
            <a:r>
              <a:rPr lang="de-DE" b="1" dirty="0" smtClean="0"/>
              <a:t> </a:t>
            </a:r>
            <a:r>
              <a:rPr lang="de-DE" b="1" dirty="0" err="1" smtClean="0"/>
              <a:t>attractive</a:t>
            </a:r>
            <a:r>
              <a:rPr lang="de-DE" b="1" dirty="0" smtClean="0"/>
              <a:t> </a:t>
            </a:r>
            <a:r>
              <a:rPr lang="de-DE" b="1" dirty="0" err="1" smtClean="0"/>
              <a:t>forces</a:t>
            </a:r>
            <a:endParaRPr lang="de-DE" b="1" dirty="0"/>
          </a:p>
        </p:txBody>
      </p:sp>
      <p:pic>
        <p:nvPicPr>
          <p:cNvPr id="4" name="Grafik 3"/>
          <p:cNvPicPr>
            <a:picLocks noChangeAspect="1"/>
          </p:cNvPicPr>
          <p:nvPr/>
        </p:nvPicPr>
        <p:blipFill>
          <a:blip r:embed="rId2" cstate="print"/>
          <a:stretch>
            <a:fillRect/>
          </a:stretch>
        </p:blipFill>
        <p:spPr>
          <a:xfrm>
            <a:off x="990600" y="3191499"/>
            <a:ext cx="7545388" cy="919323"/>
          </a:xfrm>
          <a:prstGeom prst="rect">
            <a:avLst/>
          </a:prstGeom>
          <a:ln>
            <a:noFill/>
          </a:ln>
          <a:effectLst>
            <a:outerShdw blurRad="292100" dist="139700" dir="2700000" algn="tl" rotWithShape="0">
              <a:srgbClr val="333333">
                <a:alpha val="65000"/>
              </a:srgbClr>
            </a:outerShdw>
          </a:effectLst>
        </p:spPr>
      </p:pic>
      <p:sp>
        <p:nvSpPr>
          <p:cNvPr id="5" name="Rechteck 4"/>
          <p:cNvSpPr/>
          <p:nvPr/>
        </p:nvSpPr>
        <p:spPr>
          <a:xfrm>
            <a:off x="5181600" y="2999412"/>
            <a:ext cx="1498600" cy="1384299"/>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feld 5"/>
          <p:cNvSpPr txBox="1"/>
          <p:nvPr/>
        </p:nvSpPr>
        <p:spPr>
          <a:xfrm>
            <a:off x="5029200" y="4321633"/>
            <a:ext cx="3737818" cy="523220"/>
          </a:xfrm>
          <a:prstGeom prst="rect">
            <a:avLst/>
          </a:prstGeom>
          <a:noFill/>
        </p:spPr>
        <p:txBody>
          <a:bodyPr wrap="none" rtlCol="0">
            <a:spAutoFit/>
          </a:bodyPr>
          <a:lstStyle/>
          <a:p>
            <a:r>
              <a:rPr lang="de-DE" sz="2800" dirty="0" err="1">
                <a:solidFill>
                  <a:srgbClr val="41719C"/>
                </a:solidFill>
              </a:rPr>
              <a:t>c</a:t>
            </a:r>
            <a:r>
              <a:rPr lang="de-DE" sz="2800" dirty="0" err="1" smtClean="0">
                <a:solidFill>
                  <a:srgbClr val="41719C"/>
                </a:solidFill>
              </a:rPr>
              <a:t>an</a:t>
            </a:r>
            <a:r>
              <a:rPr lang="de-DE" sz="2800" dirty="0" smtClean="0">
                <a:solidFill>
                  <a:srgbClr val="41719C"/>
                </a:solidFill>
              </a:rPr>
              <a:t> </a:t>
            </a:r>
            <a:r>
              <a:rPr lang="de-DE" sz="2800" dirty="0" err="1" smtClean="0">
                <a:solidFill>
                  <a:srgbClr val="41719C"/>
                </a:solidFill>
              </a:rPr>
              <a:t>be</a:t>
            </a:r>
            <a:r>
              <a:rPr lang="de-DE" sz="2800" dirty="0" smtClean="0">
                <a:solidFill>
                  <a:srgbClr val="41719C"/>
                </a:solidFill>
              </a:rPr>
              <a:t> </a:t>
            </a:r>
            <a:r>
              <a:rPr lang="de-DE" sz="2800" dirty="0" err="1" smtClean="0">
                <a:solidFill>
                  <a:srgbClr val="41719C"/>
                </a:solidFill>
              </a:rPr>
              <a:t>estimated</a:t>
            </a:r>
            <a:r>
              <a:rPr lang="de-DE" sz="2800" dirty="0" smtClean="0">
                <a:solidFill>
                  <a:srgbClr val="41719C"/>
                </a:solidFill>
              </a:rPr>
              <a:t> </a:t>
            </a:r>
            <a:r>
              <a:rPr lang="de-DE" sz="2800" dirty="0" err="1" smtClean="0">
                <a:solidFill>
                  <a:srgbClr val="41719C"/>
                </a:solidFill>
              </a:rPr>
              <a:t>from</a:t>
            </a:r>
            <a:r>
              <a:rPr lang="de-DE" sz="2800" dirty="0" smtClean="0">
                <a:solidFill>
                  <a:srgbClr val="41719C"/>
                </a:solidFill>
              </a:rPr>
              <a:t> </a:t>
            </a:r>
            <a:r>
              <a:rPr lang="de-DE" sz="2800" i="1" dirty="0" smtClean="0">
                <a:solidFill>
                  <a:srgbClr val="41719C"/>
                </a:solidFill>
              </a:rPr>
              <a:t>d</a:t>
            </a:r>
            <a:endParaRPr lang="de-DE" sz="2800" i="1" dirty="0">
              <a:solidFill>
                <a:srgbClr val="41719C"/>
              </a:solidFill>
            </a:endParaRPr>
          </a:p>
        </p:txBody>
      </p:sp>
      <p:sp>
        <p:nvSpPr>
          <p:cNvPr id="7" name="Rechteck 6"/>
          <p:cNvSpPr/>
          <p:nvPr/>
        </p:nvSpPr>
        <p:spPr>
          <a:xfrm>
            <a:off x="2832100" y="3011774"/>
            <a:ext cx="1931194" cy="176815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a:off x="2768600" y="4856132"/>
            <a:ext cx="7961218" cy="523220"/>
          </a:xfrm>
          <a:prstGeom prst="rect">
            <a:avLst/>
          </a:prstGeom>
          <a:noFill/>
        </p:spPr>
        <p:txBody>
          <a:bodyPr wrap="none" rtlCol="0">
            <a:spAutoFit/>
          </a:bodyPr>
          <a:lstStyle/>
          <a:p>
            <a:r>
              <a:rPr lang="de-DE" sz="2800" dirty="0" smtClean="0">
                <a:solidFill>
                  <a:srgbClr val="FF0000"/>
                </a:solidFill>
              </a:rPr>
              <a:t>Can </a:t>
            </a:r>
            <a:r>
              <a:rPr lang="de-DE" sz="2800" dirty="0" err="1" smtClean="0">
                <a:solidFill>
                  <a:srgbClr val="FF0000"/>
                </a:solidFill>
              </a:rPr>
              <a:t>be</a:t>
            </a:r>
            <a:r>
              <a:rPr lang="de-DE" sz="2800" dirty="0" smtClean="0">
                <a:solidFill>
                  <a:srgbClr val="FF0000"/>
                </a:solidFill>
              </a:rPr>
              <a:t> </a:t>
            </a:r>
            <a:r>
              <a:rPr lang="de-DE" sz="2800" dirty="0" err="1" smtClean="0">
                <a:solidFill>
                  <a:srgbClr val="FF0000"/>
                </a:solidFill>
              </a:rPr>
              <a:t>adjusted</a:t>
            </a:r>
            <a:r>
              <a:rPr lang="de-DE" sz="2800" dirty="0" smtClean="0">
                <a:solidFill>
                  <a:srgbClr val="FF0000"/>
                </a:solidFill>
              </a:rPr>
              <a:t> </a:t>
            </a:r>
            <a:r>
              <a:rPr lang="de-DE" sz="2800" dirty="0" err="1" smtClean="0">
                <a:solidFill>
                  <a:srgbClr val="FF0000"/>
                </a:solidFill>
              </a:rPr>
              <a:t>by</a:t>
            </a:r>
            <a:r>
              <a:rPr lang="de-DE" sz="2800" dirty="0" smtClean="0">
                <a:solidFill>
                  <a:srgbClr val="FF0000"/>
                </a:solidFill>
              </a:rPr>
              <a:t> </a:t>
            </a:r>
            <a:r>
              <a:rPr lang="de-DE" sz="2800" dirty="0" err="1" smtClean="0">
                <a:solidFill>
                  <a:srgbClr val="FF0000"/>
                </a:solidFill>
              </a:rPr>
              <a:t>altering</a:t>
            </a:r>
            <a:r>
              <a:rPr lang="de-DE" sz="2800" dirty="0" smtClean="0">
                <a:solidFill>
                  <a:srgbClr val="FF0000"/>
                </a:solidFill>
              </a:rPr>
              <a:t> </a:t>
            </a:r>
            <a:r>
              <a:rPr lang="de-DE" sz="2800" dirty="0" err="1" smtClean="0">
                <a:solidFill>
                  <a:srgbClr val="FF0000"/>
                </a:solidFill>
              </a:rPr>
              <a:t>external</a:t>
            </a:r>
            <a:r>
              <a:rPr lang="de-DE" sz="2800" dirty="0" smtClean="0">
                <a:solidFill>
                  <a:srgbClr val="FF0000"/>
                </a:solidFill>
              </a:rPr>
              <a:t> </a:t>
            </a:r>
            <a:r>
              <a:rPr lang="de-DE" sz="2800" dirty="0" err="1" smtClean="0">
                <a:solidFill>
                  <a:srgbClr val="FF0000"/>
                </a:solidFill>
              </a:rPr>
              <a:t>magnetic</a:t>
            </a:r>
            <a:r>
              <a:rPr lang="de-DE" sz="2800" dirty="0" smtClean="0">
                <a:solidFill>
                  <a:srgbClr val="FF0000"/>
                </a:solidFill>
              </a:rPr>
              <a:t> </a:t>
            </a:r>
            <a:r>
              <a:rPr lang="de-DE" sz="2800" dirty="0" err="1" smtClean="0">
                <a:solidFill>
                  <a:srgbClr val="FF0000"/>
                </a:solidFill>
              </a:rPr>
              <a:t>field</a:t>
            </a:r>
            <a:r>
              <a:rPr lang="de-DE" sz="2800" dirty="0" smtClean="0">
                <a:solidFill>
                  <a:srgbClr val="FF0000"/>
                </a:solidFill>
              </a:rPr>
              <a:t> </a:t>
            </a:r>
            <a:r>
              <a:rPr lang="de-DE" sz="2800" i="1" dirty="0" err="1" smtClean="0">
                <a:solidFill>
                  <a:srgbClr val="FF0000"/>
                </a:solidFill>
              </a:rPr>
              <a:t>B</a:t>
            </a:r>
            <a:r>
              <a:rPr lang="de-DE" sz="2800" i="1" baseline="-25000" dirty="0" err="1" smtClean="0">
                <a:solidFill>
                  <a:srgbClr val="FF0000"/>
                </a:solidFill>
              </a:rPr>
              <a:t>e</a:t>
            </a:r>
            <a:endParaRPr lang="de-DE" sz="2800" i="1" baseline="-25000" dirty="0">
              <a:solidFill>
                <a:srgbClr val="FF0000"/>
              </a:solidFill>
            </a:endParaRPr>
          </a:p>
        </p:txBody>
      </p:sp>
      <p:sp>
        <p:nvSpPr>
          <p:cNvPr id="9" name="Textfeld 8"/>
          <p:cNvSpPr txBox="1"/>
          <p:nvPr/>
        </p:nvSpPr>
        <p:spPr>
          <a:xfrm>
            <a:off x="836813" y="1808926"/>
            <a:ext cx="11769249" cy="954107"/>
          </a:xfrm>
          <a:prstGeom prst="rect">
            <a:avLst/>
          </a:prstGeom>
          <a:noFill/>
        </p:spPr>
        <p:txBody>
          <a:bodyPr wrap="square" rtlCol="0">
            <a:spAutoFit/>
          </a:bodyPr>
          <a:lstStyle/>
          <a:p>
            <a:r>
              <a:rPr lang="de-DE" sz="2800" dirty="0" err="1" smtClean="0"/>
              <a:t>Distance</a:t>
            </a:r>
            <a:r>
              <a:rPr lang="de-DE" sz="2800" dirty="0" smtClean="0"/>
              <a:t> d </a:t>
            </a:r>
            <a:r>
              <a:rPr lang="de-DE" sz="2800" dirty="0" err="1" smtClean="0"/>
              <a:t>between</a:t>
            </a:r>
            <a:r>
              <a:rPr lang="de-DE" sz="2800" dirty="0" smtClean="0"/>
              <a:t> </a:t>
            </a:r>
            <a:r>
              <a:rPr lang="de-DE" sz="2800" dirty="0" err="1" smtClean="0"/>
              <a:t>beads</a:t>
            </a:r>
            <a:r>
              <a:rPr lang="de-DE" sz="2800" dirty="0" smtClean="0"/>
              <a:t> </a:t>
            </a:r>
            <a:r>
              <a:rPr lang="de-DE" sz="2800" dirty="0" err="1" smtClean="0"/>
              <a:t>is</a:t>
            </a:r>
            <a:r>
              <a:rPr lang="de-DE" sz="2800" dirty="0" smtClean="0"/>
              <a:t> </a:t>
            </a:r>
            <a:r>
              <a:rPr lang="de-DE" sz="2800" dirty="0" err="1" smtClean="0"/>
              <a:t>measured</a:t>
            </a:r>
            <a:r>
              <a:rPr lang="de-DE" sz="2800" dirty="0" smtClean="0"/>
              <a:t> </a:t>
            </a:r>
            <a:r>
              <a:rPr lang="de-DE" sz="2800" dirty="0" err="1" smtClean="0"/>
              <a:t>using</a:t>
            </a:r>
            <a:r>
              <a:rPr lang="de-DE" sz="2800" dirty="0" smtClean="0"/>
              <a:t> </a:t>
            </a:r>
            <a:r>
              <a:rPr lang="de-DE" sz="2800" dirty="0" err="1" smtClean="0"/>
              <a:t>spectrometer</a:t>
            </a:r>
            <a:r>
              <a:rPr lang="de-DE" sz="2800" dirty="0" smtClean="0"/>
              <a:t> </a:t>
            </a:r>
            <a:r>
              <a:rPr lang="de-DE" sz="2800" dirty="0" err="1" smtClean="0"/>
              <a:t>or</a:t>
            </a:r>
            <a:r>
              <a:rPr lang="de-DE" sz="2800" dirty="0" smtClean="0"/>
              <a:t> </a:t>
            </a:r>
            <a:r>
              <a:rPr lang="de-DE" sz="2800" dirty="0" err="1" smtClean="0"/>
              <a:t>directly</a:t>
            </a:r>
            <a:r>
              <a:rPr lang="de-DE" sz="2800" dirty="0" smtClean="0"/>
              <a:t> </a:t>
            </a:r>
            <a:r>
              <a:rPr lang="de-DE" sz="2800" dirty="0" err="1" smtClean="0"/>
              <a:t>with</a:t>
            </a:r>
            <a:r>
              <a:rPr lang="de-DE" sz="2800" dirty="0" smtClean="0"/>
              <a:t> </a:t>
            </a:r>
            <a:r>
              <a:rPr lang="de-DE" sz="2800" dirty="0" err="1" smtClean="0"/>
              <a:t>videomicroscopy</a:t>
            </a:r>
            <a:endParaRPr lang="de-DE" sz="2800" dirty="0"/>
          </a:p>
        </p:txBody>
      </p:sp>
      <p:sp>
        <p:nvSpPr>
          <p:cNvPr id="10" name="Rechteck 9"/>
          <p:cNvSpPr/>
          <p:nvPr/>
        </p:nvSpPr>
        <p:spPr>
          <a:xfrm>
            <a:off x="942524" y="2999412"/>
            <a:ext cx="1483176" cy="230374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800" dirty="0"/>
          </a:p>
        </p:txBody>
      </p:sp>
      <p:sp>
        <p:nvSpPr>
          <p:cNvPr id="11" name="Textfeld 10"/>
          <p:cNvSpPr txBox="1"/>
          <p:nvPr/>
        </p:nvSpPr>
        <p:spPr>
          <a:xfrm>
            <a:off x="836813" y="5695681"/>
            <a:ext cx="9972560" cy="954107"/>
          </a:xfrm>
          <a:prstGeom prst="rect">
            <a:avLst/>
          </a:prstGeom>
          <a:noFill/>
        </p:spPr>
        <p:txBody>
          <a:bodyPr wrap="square" rtlCol="0">
            <a:spAutoFit/>
          </a:bodyPr>
          <a:lstStyle/>
          <a:p>
            <a:r>
              <a:rPr lang="de-DE" sz="2800" dirty="0" err="1" smtClean="0"/>
              <a:t>Calculating</a:t>
            </a:r>
            <a:r>
              <a:rPr lang="de-DE" sz="2800" dirty="0" smtClean="0"/>
              <a:t> repulsive </a:t>
            </a:r>
            <a:r>
              <a:rPr lang="de-DE" sz="2800" dirty="0" err="1" smtClean="0"/>
              <a:t>force</a:t>
            </a:r>
            <a:r>
              <a:rPr lang="de-DE" sz="2800" dirty="0" smtClean="0"/>
              <a:t> </a:t>
            </a:r>
            <a:r>
              <a:rPr lang="de-DE" sz="2800" dirty="0" err="1" smtClean="0"/>
              <a:t>between</a:t>
            </a:r>
            <a:r>
              <a:rPr lang="de-DE" sz="2800" dirty="0" smtClean="0"/>
              <a:t> </a:t>
            </a:r>
            <a:r>
              <a:rPr lang="de-DE" sz="2800" dirty="0" err="1" smtClean="0"/>
              <a:t>beads</a:t>
            </a:r>
            <a:r>
              <a:rPr lang="de-DE" sz="2800" dirty="0" smtClean="0"/>
              <a:t> </a:t>
            </a:r>
            <a:r>
              <a:rPr lang="de-DE" sz="2800" dirty="0" err="1" smtClean="0"/>
              <a:t>allows</a:t>
            </a:r>
            <a:r>
              <a:rPr lang="de-DE" sz="2800" dirty="0" smtClean="0"/>
              <a:t> </a:t>
            </a:r>
            <a:r>
              <a:rPr lang="de-DE" sz="2800" dirty="0" err="1" smtClean="0"/>
              <a:t>measurements</a:t>
            </a:r>
            <a:r>
              <a:rPr lang="de-DE" sz="2800" dirty="0" smtClean="0"/>
              <a:t> </a:t>
            </a:r>
            <a:r>
              <a:rPr lang="de-DE" sz="2800" dirty="0" err="1" smtClean="0"/>
              <a:t>of</a:t>
            </a:r>
            <a:r>
              <a:rPr lang="de-DE" sz="2800" dirty="0" smtClean="0"/>
              <a:t> </a:t>
            </a:r>
            <a:r>
              <a:rPr lang="de-DE" sz="2800" dirty="0" err="1" smtClean="0"/>
              <a:t>force-distance</a:t>
            </a:r>
            <a:r>
              <a:rPr lang="de-DE" sz="2800" dirty="0" smtClean="0"/>
              <a:t> </a:t>
            </a:r>
            <a:r>
              <a:rPr lang="de-DE" sz="2800" dirty="0" err="1" smtClean="0"/>
              <a:t>relationship</a:t>
            </a:r>
            <a:r>
              <a:rPr lang="de-DE" sz="2800" dirty="0" smtClean="0"/>
              <a:t> </a:t>
            </a:r>
            <a:r>
              <a:rPr lang="de-DE" sz="2800" dirty="0" err="1" smtClean="0"/>
              <a:t>of</a:t>
            </a:r>
            <a:r>
              <a:rPr lang="de-DE" sz="2800" dirty="0" smtClean="0"/>
              <a:t> </a:t>
            </a:r>
            <a:r>
              <a:rPr lang="de-DE" sz="2800" dirty="0" err="1" smtClean="0"/>
              <a:t>polymers</a:t>
            </a:r>
            <a:r>
              <a:rPr lang="de-DE" sz="2800" dirty="0" smtClean="0"/>
              <a:t> on </a:t>
            </a:r>
            <a:r>
              <a:rPr lang="de-DE" sz="2800" dirty="0" err="1" smtClean="0"/>
              <a:t>beads</a:t>
            </a:r>
            <a:endParaRPr lang="de-DE" sz="2800" dirty="0"/>
          </a:p>
        </p:txBody>
      </p:sp>
    </p:spTree>
    <p:extLst>
      <p:ext uri="{BB962C8B-B14F-4D97-AF65-F5344CB8AC3E}">
        <p14:creationId xmlns:p14="http://schemas.microsoft.com/office/powerpoint/2010/main" xmlns="" val="20555790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Experimental Setup</a:t>
            </a:r>
            <a:endParaRPr lang="de-DE" dirty="0"/>
          </a:p>
        </p:txBody>
      </p:sp>
      <p:pic>
        <p:nvPicPr>
          <p:cNvPr id="4" name="Grafik 3"/>
          <p:cNvPicPr>
            <a:picLocks noChangeAspect="1"/>
          </p:cNvPicPr>
          <p:nvPr/>
        </p:nvPicPr>
        <p:blipFill>
          <a:blip r:embed="rId2" cstate="print"/>
          <a:stretch>
            <a:fillRect/>
          </a:stretch>
        </p:blipFill>
        <p:spPr>
          <a:xfrm>
            <a:off x="4267200" y="1560015"/>
            <a:ext cx="7543800" cy="4930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03579546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p:cNvPicPr>
            <a:picLocks noChangeAspect="1"/>
          </p:cNvPicPr>
          <p:nvPr/>
        </p:nvPicPr>
        <p:blipFill>
          <a:blip r:embed="rId2" cstate="print"/>
          <a:stretch>
            <a:fillRect/>
          </a:stretch>
        </p:blipFill>
        <p:spPr>
          <a:xfrm rot="2617144">
            <a:off x="3321669" y="2038692"/>
            <a:ext cx="3486150" cy="4038600"/>
          </a:xfrm>
          <a:prstGeom prst="rect">
            <a:avLst/>
          </a:prstGeom>
        </p:spPr>
      </p:pic>
      <p:sp>
        <p:nvSpPr>
          <p:cNvPr id="2" name="Titel 1"/>
          <p:cNvSpPr>
            <a:spLocks noGrp="1"/>
          </p:cNvSpPr>
          <p:nvPr>
            <p:ph type="title"/>
          </p:nvPr>
        </p:nvSpPr>
        <p:spPr/>
        <p:txBody>
          <a:bodyPr/>
          <a:lstStyle/>
          <a:p>
            <a:endParaRPr lang="de-DE"/>
          </a:p>
        </p:txBody>
      </p:sp>
      <p:pic>
        <p:nvPicPr>
          <p:cNvPr id="4" name="Grafik 3"/>
          <p:cNvPicPr>
            <a:picLocks noChangeAspect="1"/>
          </p:cNvPicPr>
          <p:nvPr/>
        </p:nvPicPr>
        <p:blipFill>
          <a:blip r:embed="rId3" cstate="print"/>
          <a:stretch>
            <a:fillRect/>
          </a:stretch>
        </p:blipFill>
        <p:spPr>
          <a:xfrm>
            <a:off x="819150" y="365125"/>
            <a:ext cx="10534650" cy="2295525"/>
          </a:xfrm>
          <a:prstGeom prst="rect">
            <a:avLst/>
          </a:prstGeom>
          <a:ln>
            <a:noFill/>
          </a:ln>
          <a:effectLst>
            <a:outerShdw blurRad="292100" dist="139700" dir="2700000" algn="tl" rotWithShape="0">
              <a:srgbClr val="333333">
                <a:alpha val="65000"/>
              </a:srgbClr>
            </a:outerShdw>
          </a:effectLst>
        </p:spPr>
      </p:pic>
      <p:sp>
        <p:nvSpPr>
          <p:cNvPr id="5" name="Ellipse 4"/>
          <p:cNvSpPr/>
          <p:nvPr/>
        </p:nvSpPr>
        <p:spPr>
          <a:xfrm>
            <a:off x="1090367" y="4057993"/>
            <a:ext cx="1765300" cy="17653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p:cNvSpPr/>
          <p:nvPr/>
        </p:nvSpPr>
        <p:spPr>
          <a:xfrm rot="20699347">
            <a:off x="2608305" y="4411705"/>
            <a:ext cx="336550" cy="49378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7" name="Ellipse 6"/>
          <p:cNvSpPr/>
          <p:nvPr/>
        </p:nvSpPr>
        <p:spPr>
          <a:xfrm rot="20699347">
            <a:off x="958529" y="5128284"/>
            <a:ext cx="336550" cy="41078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8" name="Ellipse 7"/>
          <p:cNvSpPr/>
          <p:nvPr/>
        </p:nvSpPr>
        <p:spPr>
          <a:xfrm rot="3108444">
            <a:off x="1473041" y="3930314"/>
            <a:ext cx="336550" cy="36874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9" name="Ellipse 8"/>
          <p:cNvSpPr/>
          <p:nvPr/>
        </p:nvSpPr>
        <p:spPr>
          <a:xfrm rot="3108444">
            <a:off x="2438987" y="5282283"/>
            <a:ext cx="336550" cy="41594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0" name="Ellipse 9"/>
          <p:cNvSpPr/>
          <p:nvPr/>
        </p:nvSpPr>
        <p:spPr>
          <a:xfrm rot="20699347">
            <a:off x="7981948" y="3144510"/>
            <a:ext cx="336550" cy="69215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de-DE"/>
          </a:p>
        </p:txBody>
      </p:sp>
      <p:sp>
        <p:nvSpPr>
          <p:cNvPr id="11" name="Textfeld 10"/>
          <p:cNvSpPr txBox="1"/>
          <p:nvPr/>
        </p:nvSpPr>
        <p:spPr>
          <a:xfrm>
            <a:off x="8610600" y="3036156"/>
            <a:ext cx="3124200" cy="1200329"/>
          </a:xfrm>
          <a:prstGeom prst="rect">
            <a:avLst/>
          </a:prstGeom>
          <a:noFill/>
        </p:spPr>
        <p:txBody>
          <a:bodyPr wrap="square" rtlCol="0">
            <a:spAutoFit/>
          </a:bodyPr>
          <a:lstStyle/>
          <a:p>
            <a:r>
              <a:rPr lang="de-DE" sz="2400" dirty="0" smtClean="0"/>
              <a:t>Arp2/3 </a:t>
            </a:r>
            <a:r>
              <a:rPr lang="de-DE" sz="2400" dirty="0" err="1" smtClean="0"/>
              <a:t>activating</a:t>
            </a:r>
            <a:r>
              <a:rPr lang="de-DE" sz="2400" dirty="0" smtClean="0"/>
              <a:t> </a:t>
            </a:r>
            <a:r>
              <a:rPr lang="de-DE" sz="2400" dirty="0" err="1" smtClean="0"/>
              <a:t>protein</a:t>
            </a:r>
            <a:r>
              <a:rPr lang="de-DE" sz="2400" dirty="0" smtClean="0"/>
              <a:t> (VAP </a:t>
            </a:r>
            <a:r>
              <a:rPr lang="de-DE" sz="2400" dirty="0" err="1" smtClean="0"/>
              <a:t>domaine</a:t>
            </a:r>
            <a:r>
              <a:rPr lang="de-DE" sz="2400" dirty="0" smtClean="0"/>
              <a:t> </a:t>
            </a:r>
            <a:r>
              <a:rPr lang="de-DE" sz="2400" dirty="0" err="1" smtClean="0"/>
              <a:t>of</a:t>
            </a:r>
            <a:r>
              <a:rPr lang="de-DE" sz="2400" dirty="0" smtClean="0"/>
              <a:t> N-WASP)</a:t>
            </a:r>
            <a:endParaRPr lang="de-DE" sz="2400" dirty="0"/>
          </a:p>
        </p:txBody>
      </p:sp>
      <p:sp>
        <p:nvSpPr>
          <p:cNvPr id="15" name="Textfeld 14"/>
          <p:cNvSpPr txBox="1"/>
          <p:nvPr/>
        </p:nvSpPr>
        <p:spPr>
          <a:xfrm>
            <a:off x="5564537" y="5283256"/>
            <a:ext cx="827471" cy="461665"/>
          </a:xfrm>
          <a:prstGeom prst="rect">
            <a:avLst/>
          </a:prstGeom>
          <a:noFill/>
        </p:spPr>
        <p:txBody>
          <a:bodyPr wrap="none" rtlCol="0">
            <a:spAutoFit/>
          </a:bodyPr>
          <a:lstStyle/>
          <a:p>
            <a:r>
              <a:rPr lang="de-DE" sz="2400" dirty="0" err="1" smtClean="0">
                <a:solidFill>
                  <a:srgbClr val="C64339"/>
                </a:solidFill>
              </a:rPr>
              <a:t>Actin</a:t>
            </a:r>
            <a:endParaRPr lang="de-DE" sz="2400" dirty="0">
              <a:solidFill>
                <a:srgbClr val="C64339"/>
              </a:solidFill>
            </a:endParaRPr>
          </a:p>
        </p:txBody>
      </p:sp>
      <p:sp>
        <p:nvSpPr>
          <p:cNvPr id="16" name="Textfeld 15"/>
          <p:cNvSpPr txBox="1"/>
          <p:nvPr/>
        </p:nvSpPr>
        <p:spPr>
          <a:xfrm>
            <a:off x="2685092" y="3714676"/>
            <a:ext cx="1061509" cy="461665"/>
          </a:xfrm>
          <a:prstGeom prst="rect">
            <a:avLst/>
          </a:prstGeom>
          <a:noFill/>
        </p:spPr>
        <p:txBody>
          <a:bodyPr wrap="none" rtlCol="0">
            <a:spAutoFit/>
          </a:bodyPr>
          <a:lstStyle/>
          <a:p>
            <a:r>
              <a:rPr lang="de-DE" sz="2400" dirty="0" smtClean="0">
                <a:solidFill>
                  <a:srgbClr val="66852A"/>
                </a:solidFill>
              </a:rPr>
              <a:t>Arp2/3</a:t>
            </a:r>
            <a:endParaRPr lang="de-DE" sz="2400" dirty="0">
              <a:solidFill>
                <a:srgbClr val="66852A"/>
              </a:solidFill>
            </a:endParaRPr>
          </a:p>
        </p:txBody>
      </p:sp>
      <p:sp>
        <p:nvSpPr>
          <p:cNvPr id="17" name="Textfeld 16"/>
          <p:cNvSpPr txBox="1"/>
          <p:nvPr/>
        </p:nvSpPr>
        <p:spPr>
          <a:xfrm>
            <a:off x="279703" y="6065927"/>
            <a:ext cx="4540795" cy="461665"/>
          </a:xfrm>
          <a:prstGeom prst="rect">
            <a:avLst/>
          </a:prstGeom>
          <a:noFill/>
        </p:spPr>
        <p:txBody>
          <a:bodyPr wrap="none" rtlCol="0">
            <a:spAutoFit/>
          </a:bodyPr>
          <a:lstStyle/>
          <a:p>
            <a:r>
              <a:rPr lang="de-DE" sz="2400" dirty="0" err="1" smtClean="0"/>
              <a:t>Colloidal</a:t>
            </a:r>
            <a:r>
              <a:rPr lang="de-DE" sz="2400" dirty="0" smtClean="0"/>
              <a:t> </a:t>
            </a:r>
            <a:r>
              <a:rPr lang="de-DE" sz="2400" dirty="0" err="1" smtClean="0"/>
              <a:t>superparamagnetic</a:t>
            </a:r>
            <a:r>
              <a:rPr lang="de-DE" sz="2400" dirty="0" smtClean="0"/>
              <a:t> </a:t>
            </a:r>
            <a:r>
              <a:rPr lang="de-DE" sz="2400" dirty="0" err="1" smtClean="0"/>
              <a:t>bead</a:t>
            </a:r>
            <a:endParaRPr lang="de-DE" sz="2400" dirty="0"/>
          </a:p>
        </p:txBody>
      </p:sp>
      <p:sp>
        <p:nvSpPr>
          <p:cNvPr id="18" name="Textfeld 17"/>
          <p:cNvSpPr txBox="1"/>
          <p:nvPr/>
        </p:nvSpPr>
        <p:spPr>
          <a:xfrm>
            <a:off x="7521558" y="5757121"/>
            <a:ext cx="4470134" cy="830997"/>
          </a:xfrm>
          <a:prstGeom prst="rect">
            <a:avLst/>
          </a:prstGeom>
          <a:noFill/>
        </p:spPr>
        <p:txBody>
          <a:bodyPr wrap="none" rtlCol="0">
            <a:spAutoFit/>
          </a:bodyPr>
          <a:lstStyle/>
          <a:p>
            <a:r>
              <a:rPr lang="de-DE" sz="2400" dirty="0" smtClean="0"/>
              <a:t>Variation </a:t>
            </a:r>
            <a:r>
              <a:rPr lang="de-DE" sz="2400" dirty="0" err="1" smtClean="0"/>
              <a:t>of</a:t>
            </a:r>
            <a:r>
              <a:rPr lang="de-DE" sz="2400" dirty="0" smtClean="0"/>
              <a:t> Arp2/3 </a:t>
            </a:r>
            <a:r>
              <a:rPr lang="de-DE" sz="2400" dirty="0" err="1" smtClean="0"/>
              <a:t>concentration</a:t>
            </a:r>
            <a:r>
              <a:rPr lang="de-DE" sz="2400" dirty="0" smtClean="0"/>
              <a:t>;</a:t>
            </a:r>
          </a:p>
          <a:p>
            <a:r>
              <a:rPr lang="de-DE" sz="2400" dirty="0" err="1"/>
              <a:t>o</a:t>
            </a:r>
            <a:r>
              <a:rPr lang="de-DE" sz="2400" dirty="0" err="1" smtClean="0"/>
              <a:t>f</a:t>
            </a:r>
            <a:r>
              <a:rPr lang="de-DE" sz="2400" dirty="0" smtClean="0"/>
              <a:t> </a:t>
            </a:r>
            <a:r>
              <a:rPr lang="de-DE" sz="2400" dirty="0" err="1" smtClean="0"/>
              <a:t>capping</a:t>
            </a:r>
            <a:r>
              <a:rPr lang="de-DE" sz="2400" dirty="0" smtClean="0"/>
              <a:t> </a:t>
            </a:r>
            <a:r>
              <a:rPr lang="de-DE" sz="2400" dirty="0" err="1" smtClean="0"/>
              <a:t>protein</a:t>
            </a:r>
            <a:r>
              <a:rPr lang="de-DE" sz="2400" dirty="0" smtClean="0"/>
              <a:t> </a:t>
            </a:r>
            <a:r>
              <a:rPr lang="de-DE" sz="2400" dirty="0" err="1" smtClean="0"/>
              <a:t>concentration</a:t>
            </a:r>
            <a:endParaRPr lang="de-DE" sz="2400" dirty="0"/>
          </a:p>
        </p:txBody>
      </p:sp>
    </p:spTree>
    <p:extLst>
      <p:ext uri="{BB962C8B-B14F-4D97-AF65-F5344CB8AC3E}">
        <p14:creationId xmlns:p14="http://schemas.microsoft.com/office/powerpoint/2010/main" xmlns="" val="6221443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Measurement </a:t>
            </a:r>
            <a:r>
              <a:rPr lang="de-DE" dirty="0" err="1" smtClean="0"/>
              <a:t>of</a:t>
            </a:r>
            <a:r>
              <a:rPr lang="de-DE" dirty="0" smtClean="0"/>
              <a:t> Force/</a:t>
            </a:r>
            <a:r>
              <a:rPr lang="de-DE" dirty="0" err="1" smtClean="0"/>
              <a:t>Distance</a:t>
            </a:r>
            <a:r>
              <a:rPr lang="de-DE" dirty="0"/>
              <a:t> </a:t>
            </a:r>
            <a:r>
              <a:rPr lang="de-DE" dirty="0" smtClean="0"/>
              <a:t>Profile </a:t>
            </a:r>
            <a:r>
              <a:rPr lang="de-DE" dirty="0" err="1" smtClean="0"/>
              <a:t>reveals</a:t>
            </a:r>
            <a:r>
              <a:rPr lang="de-DE" dirty="0" smtClean="0"/>
              <a:t> Youngs </a:t>
            </a:r>
            <a:r>
              <a:rPr lang="de-DE" dirty="0" err="1" smtClean="0"/>
              <a:t>Modulus</a:t>
            </a:r>
            <a:endParaRPr lang="de-DE" dirty="0"/>
          </a:p>
        </p:txBody>
      </p:sp>
      <p:pic>
        <p:nvPicPr>
          <p:cNvPr id="4" name="Grafik 3"/>
          <p:cNvPicPr>
            <a:picLocks noChangeAspect="1"/>
          </p:cNvPicPr>
          <p:nvPr/>
        </p:nvPicPr>
        <p:blipFill>
          <a:blip r:embed="rId2" cstate="print"/>
          <a:stretch>
            <a:fillRect/>
          </a:stretch>
        </p:blipFill>
        <p:spPr>
          <a:xfrm>
            <a:off x="669292" y="2375568"/>
            <a:ext cx="5821333" cy="3376373"/>
          </a:xfrm>
          <a:prstGeom prst="rect">
            <a:avLst/>
          </a:prstGeom>
          <a:ln>
            <a:noFill/>
          </a:ln>
          <a:effectLst>
            <a:outerShdw blurRad="292100" dist="139700" dir="2700000" algn="tl" rotWithShape="0">
              <a:srgbClr val="333333">
                <a:alpha val="65000"/>
              </a:srgbClr>
            </a:outerShdw>
          </a:effectLst>
        </p:spPr>
      </p:pic>
      <p:grpSp>
        <p:nvGrpSpPr>
          <p:cNvPr id="5" name="Gruppierung 20"/>
          <p:cNvGrpSpPr>
            <a:grpSpLocks/>
          </p:cNvGrpSpPr>
          <p:nvPr/>
        </p:nvGrpSpPr>
        <p:grpSpPr bwMode="auto">
          <a:xfrm>
            <a:off x="7006446" y="1155699"/>
            <a:ext cx="3540904" cy="5400675"/>
            <a:chOff x="4418013" y="457200"/>
            <a:chExt cx="4059237" cy="6191250"/>
          </a:xfrm>
        </p:grpSpPr>
        <p:pic>
          <p:nvPicPr>
            <p:cNvPr id="6" name="Picture 4" descr="Kontakt_Kugel_Ebene"/>
            <p:cNvPicPr>
              <a:picLocks noChangeAspect="1" noChangeArrowheads="1"/>
            </p:cNvPicPr>
            <p:nvPr/>
          </p:nvPicPr>
          <p:blipFill>
            <a:blip r:embed="rId3" cstate="print"/>
            <a:srcRect/>
            <a:stretch>
              <a:fillRect/>
            </a:stretch>
          </p:blipFill>
          <p:spPr bwMode="auto">
            <a:xfrm>
              <a:off x="5334000" y="457200"/>
              <a:ext cx="2193541" cy="1616075"/>
            </a:xfrm>
            <a:prstGeom prst="rect">
              <a:avLst/>
            </a:prstGeom>
            <a:noFill/>
            <a:ln w="9525">
              <a:noFill/>
              <a:miter lim="800000"/>
              <a:headEnd/>
              <a:tailEnd/>
            </a:ln>
          </p:spPr>
        </p:pic>
        <p:sp>
          <p:nvSpPr>
            <p:cNvPr id="7" name="Rectangle 5"/>
            <p:cNvSpPr>
              <a:spLocks noChangeArrowheads="1"/>
            </p:cNvSpPr>
            <p:nvPr/>
          </p:nvSpPr>
          <p:spPr bwMode="auto">
            <a:xfrm>
              <a:off x="4418013" y="2133600"/>
              <a:ext cx="3985778" cy="246221"/>
            </a:xfrm>
            <a:prstGeom prst="rect">
              <a:avLst/>
            </a:prstGeom>
            <a:noFill/>
            <a:ln w="9525">
              <a:noFill/>
              <a:miter lim="800000"/>
              <a:headEnd/>
              <a:tailEnd/>
            </a:ln>
          </p:spPr>
          <p:txBody>
            <a:bodyPr wrap="none">
              <a:prstTxWarp prst="textNoShape">
                <a:avLst/>
              </a:prstTxWarp>
              <a:spAutoFit/>
            </a:bodyPr>
            <a:lstStyle/>
            <a:p>
              <a:r>
                <a:rPr lang="de-DE" sz="1000" i="1" dirty="0">
                  <a:ea typeface="ＭＳ Ｐゴシック" pitchFamily="-107" charset="-128"/>
                  <a:cs typeface="ＭＳ Ｐゴシック" pitchFamily="-107" charset="-128"/>
                </a:rPr>
                <a:t>http://de.academic.ru/pictures/dewiki/75/Kontakt_Kugel_Ebene.jpg</a:t>
              </a:r>
            </a:p>
          </p:txBody>
        </p:sp>
        <p:pic>
          <p:nvPicPr>
            <p:cNvPr id="8" name="Picture 5" descr="C:\Users\chicken\Desktop\Hertzformel_Bed1.tif"/>
            <p:cNvPicPr>
              <a:picLocks noChangeAspect="1" noChangeArrowheads="1"/>
            </p:cNvPicPr>
            <p:nvPr/>
          </p:nvPicPr>
          <p:blipFill>
            <a:blip r:embed="rId4" cstate="print"/>
            <a:srcRect/>
            <a:stretch>
              <a:fillRect/>
            </a:stretch>
          </p:blipFill>
          <p:spPr bwMode="auto">
            <a:xfrm>
              <a:off x="4572000" y="5715000"/>
              <a:ext cx="1146175" cy="381000"/>
            </a:xfrm>
            <a:prstGeom prst="rect">
              <a:avLst/>
            </a:prstGeom>
            <a:noFill/>
            <a:ln w="9525">
              <a:noFill/>
              <a:miter lim="800000"/>
              <a:headEnd/>
              <a:tailEnd/>
            </a:ln>
          </p:spPr>
        </p:pic>
        <p:pic>
          <p:nvPicPr>
            <p:cNvPr id="9" name="Picture 6" descr="C:\Users\chicken\Desktop\Kraft.tif"/>
            <p:cNvPicPr>
              <a:picLocks noChangeAspect="1" noChangeArrowheads="1"/>
            </p:cNvPicPr>
            <p:nvPr/>
          </p:nvPicPr>
          <p:blipFill>
            <a:blip r:embed="rId5" cstate="print"/>
            <a:srcRect/>
            <a:stretch>
              <a:fillRect/>
            </a:stretch>
          </p:blipFill>
          <p:spPr bwMode="auto">
            <a:xfrm>
              <a:off x="5770563" y="3790950"/>
              <a:ext cx="287337" cy="185738"/>
            </a:xfrm>
            <a:prstGeom prst="rect">
              <a:avLst/>
            </a:prstGeom>
            <a:noFill/>
            <a:ln w="9525">
              <a:noFill/>
              <a:miter lim="800000"/>
              <a:headEnd/>
              <a:tailEnd/>
            </a:ln>
          </p:spPr>
        </p:pic>
        <p:pic>
          <p:nvPicPr>
            <p:cNvPr id="10" name="Picture 7" descr="C:\Users\chicken\Desktop\d.tif"/>
            <p:cNvPicPr>
              <a:picLocks noChangeAspect="1" noChangeArrowheads="1"/>
            </p:cNvPicPr>
            <p:nvPr/>
          </p:nvPicPr>
          <p:blipFill>
            <a:blip r:embed="rId6" cstate="print"/>
            <a:srcRect/>
            <a:stretch>
              <a:fillRect/>
            </a:stretch>
          </p:blipFill>
          <p:spPr bwMode="auto">
            <a:xfrm>
              <a:off x="5797550" y="4087813"/>
              <a:ext cx="225425" cy="171450"/>
            </a:xfrm>
            <a:prstGeom prst="rect">
              <a:avLst/>
            </a:prstGeom>
            <a:noFill/>
            <a:ln w="9525">
              <a:noFill/>
              <a:miter lim="800000"/>
              <a:headEnd/>
              <a:tailEnd/>
            </a:ln>
          </p:spPr>
        </p:pic>
        <p:grpSp>
          <p:nvGrpSpPr>
            <p:cNvPr id="11" name="Gruppieren 30"/>
            <p:cNvGrpSpPr>
              <a:grpSpLocks/>
            </p:cNvGrpSpPr>
            <p:nvPr/>
          </p:nvGrpSpPr>
          <p:grpSpPr bwMode="auto">
            <a:xfrm>
              <a:off x="5334000" y="2708275"/>
              <a:ext cx="2700338" cy="720725"/>
              <a:chOff x="323528" y="1916832"/>
              <a:chExt cx="2700337" cy="720725"/>
            </a:xfrm>
          </p:grpSpPr>
          <p:sp>
            <p:nvSpPr>
              <p:cNvPr id="20" name="Rectangle 20"/>
              <p:cNvSpPr>
                <a:spLocks noChangeArrowheads="1"/>
              </p:cNvSpPr>
              <p:nvPr/>
            </p:nvSpPr>
            <p:spPr bwMode="auto">
              <a:xfrm>
                <a:off x="323528" y="1916832"/>
                <a:ext cx="2700337" cy="720725"/>
              </a:xfrm>
              <a:prstGeom prst="rect">
                <a:avLst/>
              </a:prstGeom>
              <a:noFill/>
              <a:ln w="9525">
                <a:solidFill>
                  <a:schemeClr val="tx1"/>
                </a:solidFill>
                <a:miter lim="800000"/>
                <a:headEnd/>
                <a:tailEnd/>
              </a:ln>
            </p:spPr>
            <p:txBody>
              <a:bodyPr wrap="none" anchor="ctr">
                <a:prstTxWarp prst="textNoShape">
                  <a:avLst/>
                </a:prstTxWarp>
              </a:bodyPr>
              <a:lstStyle/>
              <a:p>
                <a:endParaRPr lang="de-DE"/>
              </a:p>
            </p:txBody>
          </p:sp>
          <p:pic>
            <p:nvPicPr>
              <p:cNvPr id="21" name="Picture 2" descr="C:\Users\chicken\Desktop\Hertzformel.tif"/>
              <p:cNvPicPr>
                <a:picLocks noChangeAspect="1" noChangeArrowheads="1"/>
              </p:cNvPicPr>
              <p:nvPr/>
            </p:nvPicPr>
            <p:blipFill>
              <a:blip r:embed="rId7" cstate="print"/>
              <a:srcRect/>
              <a:stretch>
                <a:fillRect/>
              </a:stretch>
            </p:blipFill>
            <p:spPr bwMode="auto">
              <a:xfrm>
                <a:off x="1185886" y="2061009"/>
                <a:ext cx="1693926" cy="505206"/>
              </a:xfrm>
              <a:prstGeom prst="rect">
                <a:avLst/>
              </a:prstGeom>
              <a:noFill/>
              <a:ln w="9525">
                <a:noFill/>
                <a:miter lim="800000"/>
                <a:headEnd/>
                <a:tailEnd/>
              </a:ln>
            </p:spPr>
          </p:pic>
        </p:grpSp>
        <p:pic>
          <p:nvPicPr>
            <p:cNvPr id="12" name="Picture 11" descr="C:\Users\chicken\Desktop\E_dp.tif"/>
            <p:cNvPicPr>
              <a:picLocks noChangeAspect="1" noChangeArrowheads="1"/>
            </p:cNvPicPr>
            <p:nvPr/>
          </p:nvPicPr>
          <p:blipFill>
            <a:blip r:embed="rId8" cstate="print"/>
            <a:srcRect/>
            <a:stretch>
              <a:fillRect/>
            </a:stretch>
          </p:blipFill>
          <p:spPr bwMode="auto">
            <a:xfrm>
              <a:off x="5767388" y="4343400"/>
              <a:ext cx="290512" cy="169863"/>
            </a:xfrm>
            <a:prstGeom prst="rect">
              <a:avLst/>
            </a:prstGeom>
            <a:noFill/>
            <a:ln w="9525">
              <a:noFill/>
              <a:miter lim="800000"/>
              <a:headEnd/>
              <a:tailEnd/>
            </a:ln>
          </p:spPr>
        </p:pic>
        <p:sp>
          <p:nvSpPr>
            <p:cNvPr id="13" name="Textfeld 20"/>
            <p:cNvSpPr txBox="1">
              <a:spLocks noChangeArrowheads="1"/>
            </p:cNvSpPr>
            <p:nvPr/>
          </p:nvSpPr>
          <p:spPr bwMode="auto">
            <a:xfrm>
              <a:off x="4572000" y="5181600"/>
              <a:ext cx="3905250" cy="400050"/>
            </a:xfrm>
            <a:prstGeom prst="rect">
              <a:avLst/>
            </a:prstGeom>
            <a:noFill/>
            <a:ln w="9525">
              <a:noFill/>
              <a:miter lim="800000"/>
              <a:headEnd/>
              <a:tailEnd/>
            </a:ln>
          </p:spPr>
          <p:txBody>
            <a:bodyPr wrap="none">
              <a:prstTxWarp prst="textNoShape">
                <a:avLst/>
              </a:prstTxWarp>
              <a:spAutoFit/>
            </a:bodyPr>
            <a:lstStyle/>
            <a:p>
              <a:r>
                <a:rPr lang="de-DE" sz="2000"/>
                <a:t>Homogeneous elastic half-space</a:t>
              </a:r>
            </a:p>
          </p:txBody>
        </p:sp>
        <p:sp>
          <p:nvSpPr>
            <p:cNvPr id="14" name="Textfeld 22"/>
            <p:cNvSpPr txBox="1">
              <a:spLocks noChangeArrowheads="1"/>
            </p:cNvSpPr>
            <p:nvPr/>
          </p:nvSpPr>
          <p:spPr bwMode="auto">
            <a:xfrm>
              <a:off x="4572000" y="6248400"/>
              <a:ext cx="1639888" cy="400050"/>
            </a:xfrm>
            <a:prstGeom prst="rect">
              <a:avLst/>
            </a:prstGeom>
            <a:noFill/>
            <a:ln w="9525">
              <a:noFill/>
              <a:miter lim="800000"/>
              <a:headEnd/>
              <a:tailEnd/>
            </a:ln>
          </p:spPr>
          <p:txBody>
            <a:bodyPr wrap="none">
              <a:prstTxWarp prst="textNoShape">
                <a:avLst/>
              </a:prstTxWarp>
              <a:spAutoFit/>
            </a:bodyPr>
            <a:lstStyle/>
            <a:p>
              <a:r>
                <a:rPr lang="de-DE" sz="2000"/>
                <a:t>No Adhesion</a:t>
              </a:r>
            </a:p>
          </p:txBody>
        </p:sp>
        <p:sp>
          <p:nvSpPr>
            <p:cNvPr id="15" name="Textfeld 23"/>
            <p:cNvSpPr txBox="1">
              <a:spLocks noChangeArrowheads="1"/>
            </p:cNvSpPr>
            <p:nvPr/>
          </p:nvSpPr>
          <p:spPr bwMode="auto">
            <a:xfrm>
              <a:off x="5715000" y="4572000"/>
              <a:ext cx="390525" cy="338138"/>
            </a:xfrm>
            <a:prstGeom prst="rect">
              <a:avLst/>
            </a:prstGeom>
            <a:noFill/>
            <a:ln w="9525">
              <a:noFill/>
              <a:miter lim="800000"/>
              <a:headEnd/>
              <a:tailEnd/>
            </a:ln>
          </p:spPr>
          <p:txBody>
            <a:bodyPr wrap="none">
              <a:prstTxWarp prst="textNoShape">
                <a:avLst/>
              </a:prstTxWarp>
              <a:spAutoFit/>
            </a:bodyPr>
            <a:lstStyle/>
            <a:p>
              <a:r>
                <a:rPr lang="de-DE" sz="1600"/>
                <a:t>R:</a:t>
              </a:r>
            </a:p>
          </p:txBody>
        </p:sp>
        <p:sp>
          <p:nvSpPr>
            <p:cNvPr id="16" name="Textfeld 24"/>
            <p:cNvSpPr txBox="1">
              <a:spLocks noChangeArrowheads="1"/>
            </p:cNvSpPr>
            <p:nvPr/>
          </p:nvSpPr>
          <p:spPr bwMode="auto">
            <a:xfrm>
              <a:off x="6172200" y="3657600"/>
              <a:ext cx="1582738" cy="307975"/>
            </a:xfrm>
            <a:prstGeom prst="rect">
              <a:avLst/>
            </a:prstGeom>
            <a:noFill/>
            <a:ln w="9525">
              <a:noFill/>
              <a:miter lim="800000"/>
              <a:headEnd/>
              <a:tailEnd/>
            </a:ln>
          </p:spPr>
          <p:txBody>
            <a:bodyPr wrap="none">
              <a:prstTxWarp prst="textNoShape">
                <a:avLst/>
              </a:prstTxWarp>
              <a:spAutoFit/>
            </a:bodyPr>
            <a:lstStyle/>
            <a:p>
              <a:r>
                <a:rPr lang="de-DE" sz="1400"/>
                <a:t>Indentation Force</a:t>
              </a:r>
            </a:p>
          </p:txBody>
        </p:sp>
        <p:sp>
          <p:nvSpPr>
            <p:cNvPr id="17" name="Textfeld 25"/>
            <p:cNvSpPr txBox="1">
              <a:spLocks noChangeArrowheads="1"/>
            </p:cNvSpPr>
            <p:nvPr/>
          </p:nvSpPr>
          <p:spPr bwMode="auto">
            <a:xfrm>
              <a:off x="6172200" y="3962400"/>
              <a:ext cx="1601788" cy="307975"/>
            </a:xfrm>
            <a:prstGeom prst="rect">
              <a:avLst/>
            </a:prstGeom>
            <a:noFill/>
            <a:ln w="9525">
              <a:noFill/>
              <a:miter lim="800000"/>
              <a:headEnd/>
              <a:tailEnd/>
            </a:ln>
          </p:spPr>
          <p:txBody>
            <a:bodyPr wrap="none">
              <a:prstTxWarp prst="textNoShape">
                <a:avLst/>
              </a:prstTxWarp>
              <a:spAutoFit/>
            </a:bodyPr>
            <a:lstStyle/>
            <a:p>
              <a:r>
                <a:rPr lang="de-DE" sz="1400"/>
                <a:t>Indentation Depth</a:t>
              </a:r>
            </a:p>
          </p:txBody>
        </p:sp>
        <p:sp>
          <p:nvSpPr>
            <p:cNvPr id="18" name="Textfeld 26"/>
            <p:cNvSpPr txBox="1">
              <a:spLocks noChangeArrowheads="1"/>
            </p:cNvSpPr>
            <p:nvPr/>
          </p:nvSpPr>
          <p:spPr bwMode="auto">
            <a:xfrm>
              <a:off x="6172200" y="4267200"/>
              <a:ext cx="1416050" cy="307975"/>
            </a:xfrm>
            <a:prstGeom prst="rect">
              <a:avLst/>
            </a:prstGeom>
            <a:noFill/>
            <a:ln w="9525">
              <a:noFill/>
              <a:miter lim="800000"/>
              <a:headEnd/>
              <a:tailEnd/>
            </a:ln>
          </p:spPr>
          <p:txBody>
            <a:bodyPr wrap="none">
              <a:prstTxWarp prst="textNoShape">
                <a:avLst/>
              </a:prstTxWarp>
              <a:spAutoFit/>
            </a:bodyPr>
            <a:lstStyle/>
            <a:p>
              <a:r>
                <a:rPr lang="de-DE" sz="1400"/>
                <a:t>Young Modulus</a:t>
              </a:r>
            </a:p>
          </p:txBody>
        </p:sp>
        <p:sp>
          <p:nvSpPr>
            <p:cNvPr id="19" name="Textfeld 27"/>
            <p:cNvSpPr txBox="1">
              <a:spLocks noChangeArrowheads="1"/>
            </p:cNvSpPr>
            <p:nvPr/>
          </p:nvSpPr>
          <p:spPr bwMode="auto">
            <a:xfrm>
              <a:off x="6172200" y="4568825"/>
              <a:ext cx="1371600" cy="307975"/>
            </a:xfrm>
            <a:prstGeom prst="rect">
              <a:avLst/>
            </a:prstGeom>
            <a:noFill/>
            <a:ln w="9525">
              <a:noFill/>
              <a:miter lim="800000"/>
              <a:headEnd/>
              <a:tailEnd/>
            </a:ln>
          </p:spPr>
          <p:txBody>
            <a:bodyPr wrap="none">
              <a:prstTxWarp prst="textNoShape">
                <a:avLst/>
              </a:prstTxWarp>
              <a:spAutoFit/>
            </a:bodyPr>
            <a:lstStyle/>
            <a:p>
              <a:r>
                <a:rPr lang="de-DE" sz="1400"/>
                <a:t>Sphere Radius</a:t>
              </a:r>
            </a:p>
          </p:txBody>
        </p:sp>
      </p:grpSp>
    </p:spTree>
    <p:extLst>
      <p:ext uri="{BB962C8B-B14F-4D97-AF65-F5344CB8AC3E}">
        <p14:creationId xmlns:p14="http://schemas.microsoft.com/office/powerpoint/2010/main" xmlns="" val="302528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89124" y="0"/>
            <a:ext cx="11613752" cy="6858000"/>
          </a:xfrm>
          <a:prstGeom prst="rect">
            <a:avLst/>
          </a:prstGeom>
        </p:spPr>
      </p:pic>
    </p:spTree>
    <p:extLst>
      <p:ext uri="{BB962C8B-B14F-4D97-AF65-F5344CB8AC3E}">
        <p14:creationId xmlns:p14="http://schemas.microsoft.com/office/powerpoint/2010/main" xmlns="" val="14403042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Nearly</a:t>
            </a:r>
            <a:r>
              <a:rPr lang="de-DE" dirty="0" smtClean="0"/>
              <a:t> linear </a:t>
            </a:r>
            <a:r>
              <a:rPr lang="de-DE" dirty="0" err="1" smtClean="0"/>
              <a:t>dependency</a:t>
            </a:r>
            <a:r>
              <a:rPr lang="de-DE" dirty="0" smtClean="0"/>
              <a:t> </a:t>
            </a:r>
            <a:r>
              <a:rPr lang="de-DE" dirty="0" err="1" smtClean="0"/>
              <a:t>of</a:t>
            </a:r>
            <a:r>
              <a:rPr lang="de-DE" dirty="0" smtClean="0"/>
              <a:t> E on </a:t>
            </a:r>
            <a:r>
              <a:rPr lang="de-DE" dirty="0" err="1" smtClean="0"/>
              <a:t>crosslinker</a:t>
            </a:r>
            <a:r>
              <a:rPr lang="de-DE" dirty="0" smtClean="0"/>
              <a:t> </a:t>
            </a:r>
            <a:r>
              <a:rPr lang="de-DE" dirty="0" err="1" smtClean="0"/>
              <a:t>concentration</a:t>
            </a:r>
            <a:endParaRPr lang="de-DE" dirty="0"/>
          </a:p>
        </p:txBody>
      </p:sp>
      <p:pic>
        <p:nvPicPr>
          <p:cNvPr id="4" name="Grafik 3"/>
          <p:cNvPicPr>
            <a:picLocks noChangeAspect="1"/>
          </p:cNvPicPr>
          <p:nvPr/>
        </p:nvPicPr>
        <p:blipFill>
          <a:blip r:embed="rId2" cstate="print"/>
          <a:stretch>
            <a:fillRect/>
          </a:stretch>
        </p:blipFill>
        <p:spPr>
          <a:xfrm>
            <a:off x="136775" y="2705100"/>
            <a:ext cx="5362711" cy="3162885"/>
          </a:xfrm>
          <a:prstGeom prst="rect">
            <a:avLst/>
          </a:prstGeom>
          <a:ln>
            <a:noFill/>
          </a:ln>
          <a:effectLst>
            <a:outerShdw blurRad="292100" dist="139700" dir="2700000" algn="tl" rotWithShape="0">
              <a:srgbClr val="333333">
                <a:alpha val="65000"/>
              </a:srgbClr>
            </a:outerShdw>
          </a:effectLst>
        </p:spPr>
      </p:pic>
      <p:pic>
        <p:nvPicPr>
          <p:cNvPr id="5" name="Grafik 4"/>
          <p:cNvPicPr>
            <a:picLocks noChangeAspect="1"/>
          </p:cNvPicPr>
          <p:nvPr/>
        </p:nvPicPr>
        <p:blipFill>
          <a:blip r:embed="rId3" cstate="print"/>
          <a:stretch>
            <a:fillRect/>
          </a:stretch>
        </p:blipFill>
        <p:spPr>
          <a:xfrm>
            <a:off x="6023362" y="2705100"/>
            <a:ext cx="5419338" cy="32961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7499178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cstate="print"/>
          <a:stretch>
            <a:fillRect/>
          </a:stretch>
        </p:blipFill>
        <p:spPr>
          <a:xfrm>
            <a:off x="2112721" y="1609726"/>
            <a:ext cx="7894880" cy="3271752"/>
          </a:xfrm>
          <a:prstGeom prst="rect">
            <a:avLst/>
          </a:prstGeom>
          <a:ln>
            <a:noFill/>
          </a:ln>
          <a:effectLst>
            <a:outerShdw blurRad="292100" dist="139700" dir="2700000" algn="tl" rotWithShape="0">
              <a:srgbClr val="333333">
                <a:alpha val="65000"/>
              </a:srgbClr>
            </a:outerShdw>
          </a:effectLst>
        </p:spPr>
      </p:pic>
      <p:pic>
        <p:nvPicPr>
          <p:cNvPr id="2" name="Grafik 1"/>
          <p:cNvPicPr>
            <a:picLocks noChangeAspect="1"/>
          </p:cNvPicPr>
          <p:nvPr/>
        </p:nvPicPr>
        <p:blipFill rotWithShape="1">
          <a:blip r:embed="rId3" cstate="print"/>
          <a:srcRect t="1" b="9638"/>
          <a:stretch/>
        </p:blipFill>
        <p:spPr>
          <a:xfrm>
            <a:off x="8417915" y="5262605"/>
            <a:ext cx="3218770" cy="476250"/>
          </a:xfrm>
          <a:prstGeom prst="rect">
            <a:avLst/>
          </a:prstGeom>
        </p:spPr>
      </p:pic>
      <p:pic>
        <p:nvPicPr>
          <p:cNvPr id="3" name="Grafik 2"/>
          <p:cNvPicPr>
            <a:picLocks noChangeAspect="1"/>
          </p:cNvPicPr>
          <p:nvPr/>
        </p:nvPicPr>
        <p:blipFill>
          <a:blip r:embed="rId4" cstate="print"/>
          <a:stretch>
            <a:fillRect/>
          </a:stretch>
        </p:blipFill>
        <p:spPr>
          <a:xfrm>
            <a:off x="654573" y="5221287"/>
            <a:ext cx="2916296" cy="492125"/>
          </a:xfrm>
          <a:prstGeom prst="rect">
            <a:avLst/>
          </a:prstGeom>
        </p:spPr>
      </p:pic>
      <p:pic>
        <p:nvPicPr>
          <p:cNvPr id="5" name="Grafik 4"/>
          <p:cNvPicPr>
            <a:picLocks noChangeAspect="1"/>
          </p:cNvPicPr>
          <p:nvPr/>
        </p:nvPicPr>
        <p:blipFill>
          <a:blip r:embed="rId5" cstate="print"/>
          <a:stretch>
            <a:fillRect/>
          </a:stretch>
        </p:blipFill>
        <p:spPr>
          <a:xfrm>
            <a:off x="4489611" y="5221287"/>
            <a:ext cx="3009562" cy="517568"/>
          </a:xfrm>
          <a:prstGeom prst="rect">
            <a:avLst/>
          </a:prstGeom>
        </p:spPr>
      </p:pic>
      <p:sp>
        <p:nvSpPr>
          <p:cNvPr id="6" name="Textfeld 5"/>
          <p:cNvSpPr txBox="1"/>
          <p:nvPr/>
        </p:nvSpPr>
        <p:spPr>
          <a:xfrm>
            <a:off x="495300" y="6019800"/>
            <a:ext cx="11318291" cy="369332"/>
          </a:xfrm>
          <a:prstGeom prst="rect">
            <a:avLst/>
          </a:prstGeom>
          <a:noFill/>
        </p:spPr>
        <p:txBody>
          <a:bodyPr wrap="none" rtlCol="0">
            <a:spAutoFit/>
          </a:bodyPr>
          <a:lstStyle/>
          <a:p>
            <a:r>
              <a:rPr lang="de-DE" b="1" dirty="0" smtClean="0"/>
              <a:t>E: </a:t>
            </a:r>
            <a:r>
              <a:rPr lang="de-DE" b="1" dirty="0" err="1" smtClean="0"/>
              <a:t>Young‘s</a:t>
            </a:r>
            <a:r>
              <a:rPr lang="de-DE" b="1" dirty="0" smtClean="0"/>
              <a:t> </a:t>
            </a:r>
            <a:r>
              <a:rPr lang="de-DE" b="1" dirty="0" err="1" smtClean="0"/>
              <a:t>Modulus</a:t>
            </a:r>
            <a:r>
              <a:rPr lang="de-DE" b="1" dirty="0" smtClean="0"/>
              <a:t>; </a:t>
            </a:r>
            <a:r>
              <a:rPr lang="de-DE" b="1" dirty="0" smtClean="0">
                <a:latin typeface="Symbol" panose="05050102010706020507" pitchFamily="18" charset="2"/>
              </a:rPr>
              <a:t>z: </a:t>
            </a:r>
            <a:r>
              <a:rPr lang="de-DE" b="1" dirty="0" err="1" smtClean="0"/>
              <a:t>mesh</a:t>
            </a:r>
            <a:r>
              <a:rPr lang="de-DE" b="1" dirty="0" smtClean="0"/>
              <a:t> </a:t>
            </a:r>
            <a:r>
              <a:rPr lang="de-DE" b="1" dirty="0" err="1" smtClean="0"/>
              <a:t>size</a:t>
            </a:r>
            <a:r>
              <a:rPr lang="de-DE" b="1" dirty="0" smtClean="0"/>
              <a:t>; L: </a:t>
            </a:r>
            <a:r>
              <a:rPr lang="de-DE" b="1" dirty="0" err="1" smtClean="0"/>
              <a:t>characteristic</a:t>
            </a:r>
            <a:r>
              <a:rPr lang="de-DE" b="1" dirty="0" smtClean="0"/>
              <a:t> </a:t>
            </a:r>
            <a:r>
              <a:rPr lang="de-DE" b="1" dirty="0" err="1" smtClean="0"/>
              <a:t>length</a:t>
            </a:r>
            <a:r>
              <a:rPr lang="de-DE" b="1" dirty="0" smtClean="0"/>
              <a:t> (</a:t>
            </a:r>
            <a:r>
              <a:rPr lang="de-DE" b="1" dirty="0" err="1" smtClean="0"/>
              <a:t>correlated</a:t>
            </a:r>
            <a:r>
              <a:rPr lang="de-DE" b="1" dirty="0" smtClean="0"/>
              <a:t> </a:t>
            </a:r>
            <a:r>
              <a:rPr lang="de-DE" b="1" dirty="0" err="1" smtClean="0"/>
              <a:t>to</a:t>
            </a:r>
            <a:r>
              <a:rPr lang="de-DE" b="1" dirty="0" smtClean="0"/>
              <a:t> </a:t>
            </a:r>
            <a:r>
              <a:rPr lang="de-DE" b="1" dirty="0" err="1" smtClean="0"/>
              <a:t>crosslinker</a:t>
            </a:r>
            <a:r>
              <a:rPr lang="de-DE" b="1" dirty="0" smtClean="0"/>
              <a:t> </a:t>
            </a:r>
            <a:r>
              <a:rPr lang="de-DE" b="1" dirty="0" err="1" smtClean="0"/>
              <a:t>distance</a:t>
            </a:r>
            <a:r>
              <a:rPr lang="de-DE" b="1" dirty="0" smtClean="0"/>
              <a:t>); a: </a:t>
            </a:r>
            <a:r>
              <a:rPr lang="de-DE" b="1" dirty="0" err="1" smtClean="0"/>
              <a:t>size</a:t>
            </a:r>
            <a:r>
              <a:rPr lang="de-DE" b="1" dirty="0" smtClean="0"/>
              <a:t> </a:t>
            </a:r>
            <a:r>
              <a:rPr lang="de-DE" b="1" dirty="0" err="1" smtClean="0"/>
              <a:t>of</a:t>
            </a:r>
            <a:r>
              <a:rPr lang="de-DE" b="1" dirty="0" smtClean="0"/>
              <a:t> </a:t>
            </a:r>
            <a:r>
              <a:rPr lang="de-DE" b="1" dirty="0" err="1" smtClean="0"/>
              <a:t>actin</a:t>
            </a:r>
            <a:r>
              <a:rPr lang="de-DE" b="1" dirty="0" smtClean="0"/>
              <a:t> monomer</a:t>
            </a:r>
            <a:endParaRPr lang="de-DE" b="1" dirty="0">
              <a:latin typeface="Symbol" panose="05050102010706020507" pitchFamily="18" charset="2"/>
            </a:endParaRPr>
          </a:p>
        </p:txBody>
      </p:sp>
      <p:sp>
        <p:nvSpPr>
          <p:cNvPr id="7" name="Textfeld 6"/>
          <p:cNvSpPr txBox="1"/>
          <p:nvPr/>
        </p:nvSpPr>
        <p:spPr>
          <a:xfrm>
            <a:off x="1555782" y="578900"/>
            <a:ext cx="9197326" cy="461665"/>
          </a:xfrm>
          <a:prstGeom prst="rect">
            <a:avLst/>
          </a:prstGeom>
          <a:noFill/>
        </p:spPr>
        <p:txBody>
          <a:bodyPr wrap="none" rtlCol="0">
            <a:spAutoFit/>
          </a:bodyPr>
          <a:lstStyle/>
          <a:p>
            <a:r>
              <a:rPr lang="de-DE" sz="2400" b="1" dirty="0" smtClean="0"/>
              <a:t>Deformation in </a:t>
            </a:r>
            <a:r>
              <a:rPr lang="de-DE" sz="2400" b="1" dirty="0" err="1" smtClean="0"/>
              <a:t>these</a:t>
            </a:r>
            <a:r>
              <a:rPr lang="de-DE" sz="2400" b="1" dirty="0" smtClean="0"/>
              <a:t> </a:t>
            </a:r>
            <a:r>
              <a:rPr lang="de-DE" sz="2400" b="1" dirty="0" err="1" smtClean="0"/>
              <a:t>dense</a:t>
            </a:r>
            <a:r>
              <a:rPr lang="de-DE" sz="2400" b="1" dirty="0" smtClean="0"/>
              <a:t> </a:t>
            </a:r>
            <a:r>
              <a:rPr lang="de-DE" sz="2400" b="1" dirty="0" err="1" smtClean="0"/>
              <a:t>networks</a:t>
            </a:r>
            <a:r>
              <a:rPr lang="de-DE" sz="2400" b="1" dirty="0" smtClean="0"/>
              <a:t> </a:t>
            </a:r>
            <a:r>
              <a:rPr lang="de-DE" sz="2400" b="1" dirty="0" err="1" smtClean="0"/>
              <a:t>dominated</a:t>
            </a:r>
            <a:r>
              <a:rPr lang="de-DE" sz="2400" b="1" dirty="0" smtClean="0"/>
              <a:t> </a:t>
            </a:r>
            <a:r>
              <a:rPr lang="de-DE" sz="2400" b="1" dirty="0" err="1" smtClean="0"/>
              <a:t>by</a:t>
            </a:r>
            <a:r>
              <a:rPr lang="de-DE" sz="2400" b="1" dirty="0" smtClean="0"/>
              <a:t> </a:t>
            </a:r>
            <a:r>
              <a:rPr lang="de-DE" sz="2400" b="1" dirty="0" err="1" smtClean="0"/>
              <a:t>enthalpic</a:t>
            </a:r>
            <a:r>
              <a:rPr lang="de-DE" sz="2400" b="1" dirty="0" smtClean="0"/>
              <a:t> </a:t>
            </a:r>
            <a:r>
              <a:rPr lang="de-DE" sz="2400" b="1" dirty="0" err="1" smtClean="0"/>
              <a:t>bending</a:t>
            </a:r>
            <a:endParaRPr lang="de-DE" sz="2400" b="1" dirty="0"/>
          </a:p>
        </p:txBody>
      </p:sp>
      <p:sp>
        <p:nvSpPr>
          <p:cNvPr id="8" name="Rechteck 7"/>
          <p:cNvSpPr/>
          <p:nvPr/>
        </p:nvSpPr>
        <p:spPr>
          <a:xfrm>
            <a:off x="393700" y="5067300"/>
            <a:ext cx="7213600" cy="7747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xmlns="" val="368828131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623887" y="1843087"/>
            <a:ext cx="10944225" cy="31718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17457762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Rheology</a:t>
            </a:r>
            <a:r>
              <a:rPr lang="de-DE" dirty="0" smtClean="0"/>
              <a:t> </a:t>
            </a:r>
            <a:r>
              <a:rPr lang="de-DE" dirty="0" err="1" smtClean="0"/>
              <a:t>by</a:t>
            </a:r>
            <a:r>
              <a:rPr lang="de-DE" dirty="0" smtClean="0"/>
              <a:t> AFM</a:t>
            </a:r>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538162" y="1987550"/>
            <a:ext cx="5019675" cy="4324350"/>
          </a:xfrm>
          <a:prstGeom prst="rect">
            <a:avLst/>
          </a:prstGeom>
          <a:ln>
            <a:noFill/>
          </a:ln>
          <a:effectLst>
            <a:outerShdw blurRad="292100" dist="139700" dir="2700000" algn="tl" rotWithShape="0">
              <a:srgbClr val="333333">
                <a:alpha val="65000"/>
              </a:srgbClr>
            </a:outerShdw>
          </a:effectLst>
        </p:spPr>
      </p:pic>
      <p:pic>
        <p:nvPicPr>
          <p:cNvPr id="5" name="Grafik 4"/>
          <p:cNvPicPr>
            <a:picLocks noChangeAspect="1"/>
          </p:cNvPicPr>
          <p:nvPr/>
        </p:nvPicPr>
        <p:blipFill>
          <a:blip r:embed="rId3" cstate="print"/>
          <a:stretch>
            <a:fillRect/>
          </a:stretch>
        </p:blipFill>
        <p:spPr>
          <a:xfrm>
            <a:off x="6396038" y="3844925"/>
            <a:ext cx="5257800" cy="2724150"/>
          </a:xfrm>
          <a:prstGeom prst="rect">
            <a:avLst/>
          </a:prstGeom>
        </p:spPr>
      </p:pic>
    </p:spTree>
    <p:extLst>
      <p:ext uri="{BB962C8B-B14F-4D97-AF65-F5344CB8AC3E}">
        <p14:creationId xmlns:p14="http://schemas.microsoft.com/office/powerpoint/2010/main" xmlns="" val="252688799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781050" y="633412"/>
            <a:ext cx="10629900" cy="55911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9024104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pic>
        <p:nvPicPr>
          <p:cNvPr id="4" name="Grafik 3"/>
          <p:cNvPicPr>
            <a:picLocks noChangeAspect="1"/>
          </p:cNvPicPr>
          <p:nvPr/>
        </p:nvPicPr>
        <p:blipFill>
          <a:blip r:embed="rId2" cstate="print"/>
          <a:stretch>
            <a:fillRect/>
          </a:stretch>
        </p:blipFill>
        <p:spPr>
          <a:xfrm>
            <a:off x="286995" y="1485900"/>
            <a:ext cx="11262068" cy="37671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238352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cstate="print"/>
          <a:stretch>
            <a:fillRect/>
          </a:stretch>
        </p:blipFill>
        <p:spPr>
          <a:xfrm>
            <a:off x="281608" y="0"/>
            <a:ext cx="11628783" cy="6858000"/>
          </a:xfrm>
          <a:prstGeom prst="rect">
            <a:avLst/>
          </a:prstGeom>
        </p:spPr>
      </p:pic>
    </p:spTree>
    <p:extLst>
      <p:ext uri="{BB962C8B-B14F-4D97-AF65-F5344CB8AC3E}">
        <p14:creationId xmlns:p14="http://schemas.microsoft.com/office/powerpoint/2010/main" xmlns="" val="4019575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2598</Words>
  <Application>Microsoft Office PowerPoint</Application>
  <PresentationFormat>自定义</PresentationFormat>
  <Paragraphs>255</Paragraphs>
  <Slides>85</Slides>
  <Notes>19</Notes>
  <HiddenSlides>0</HiddenSlides>
  <MMClips>1</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85</vt:i4>
      </vt:variant>
    </vt:vector>
  </HeadingPairs>
  <TitlesOfParts>
    <vt:vector size="87" baseType="lpstr">
      <vt:lpstr>Office Theme</vt:lpstr>
      <vt:lpstr>Equation</vt:lpstr>
      <vt:lpstr>Mechanics of Filaments &amp; Networks </vt:lpstr>
      <vt:lpstr>Persistence Length</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Introduction to theory of elasticity</vt:lpstr>
      <vt:lpstr>ELASTIC DEFORMATION</vt:lpstr>
      <vt:lpstr>PLASTIC DEFORMATION (METALS)</vt:lpstr>
      <vt:lpstr>幻灯片 19</vt:lpstr>
      <vt:lpstr>幻灯片 20</vt:lpstr>
      <vt:lpstr>ENGINEERING STRESS /Gauchy STRESS</vt:lpstr>
      <vt:lpstr>ENGINEERING STRAIN</vt:lpstr>
      <vt:lpstr>幻灯片 23</vt:lpstr>
      <vt:lpstr>幻灯片 24</vt:lpstr>
      <vt:lpstr>幻灯片 25</vt:lpstr>
      <vt:lpstr>幻灯片 26</vt:lpstr>
      <vt:lpstr>幻灯片 27</vt:lpstr>
      <vt:lpstr>幻灯片 28</vt:lpstr>
      <vt:lpstr>幻灯片 29</vt:lpstr>
      <vt:lpstr>幻灯片 30</vt:lpstr>
      <vt:lpstr>幻灯片 31</vt:lpstr>
      <vt:lpstr>Theory of tensegrity proposes that a cell can be considered as a stable structure of struts and ropes</vt:lpstr>
      <vt:lpstr>Tensegrity &amp; Buckling</vt:lpstr>
      <vt:lpstr>幻灯片 34</vt:lpstr>
      <vt:lpstr>For mechanosensing, mechanics of the cell and cellular force generation are important.</vt:lpstr>
      <vt:lpstr>幻灯片 36</vt:lpstr>
      <vt:lpstr>幻灯片 37</vt:lpstr>
      <vt:lpstr>幻灯片 38</vt:lpstr>
      <vt:lpstr>幻灯片 39</vt:lpstr>
      <vt:lpstr>How does an optical trap work?</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Networks are interconnected: composite material!</vt:lpstr>
      <vt:lpstr>Microtubuli form interconnected networks in axons.</vt:lpstr>
      <vt:lpstr>Networks of neighboring cells can be interconnected</vt:lpstr>
      <vt:lpstr>幻灯片 66</vt:lpstr>
      <vt:lpstr>幻灯片 67</vt:lpstr>
      <vt:lpstr>幻灯片 68</vt:lpstr>
      <vt:lpstr>幻灯片 69</vt:lpstr>
      <vt:lpstr>幻灯片 70</vt:lpstr>
      <vt:lpstr>幻灯片 71</vt:lpstr>
      <vt:lpstr>Aim: measure the mechanical response of a crosslinked actin network</vt:lpstr>
      <vt:lpstr>幻灯片 73</vt:lpstr>
      <vt:lpstr>幻灯片 74</vt:lpstr>
      <vt:lpstr>Modulating external Field Be modulates bead distance</vt:lpstr>
      <vt:lpstr>Distance is result of equilibrium of repulsive and attractive forces</vt:lpstr>
      <vt:lpstr>Experimental Setup</vt:lpstr>
      <vt:lpstr>幻灯片 78</vt:lpstr>
      <vt:lpstr>Measurement of Force/Distance Profile reveals Youngs Modulus</vt:lpstr>
      <vt:lpstr>Nearly linear dependency of E on crosslinker concentration</vt:lpstr>
      <vt:lpstr>幻灯片 81</vt:lpstr>
      <vt:lpstr>幻灯片 82</vt:lpstr>
      <vt:lpstr>Rheology by AFM</vt:lpstr>
      <vt:lpstr>幻灯片 84</vt:lpstr>
      <vt:lpstr>幻灯片 85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Kay Gottschalk</dc:creator>
  <cp:lastModifiedBy>SDWM</cp:lastModifiedBy>
  <cp:revision>49</cp:revision>
  <dcterms:created xsi:type="dcterms:W3CDTF">2017-05-11T06:12:46Z</dcterms:created>
  <dcterms:modified xsi:type="dcterms:W3CDTF">2017-11-12T08:45:53Z</dcterms:modified>
</cp:coreProperties>
</file>